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2.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3.xml" ContentType="application/vnd.openxmlformats-officedocument.drawingml.chartshape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4.xml" ContentType="application/vnd.openxmlformats-officedocument.drawingml.chartshapes+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5.xml" ContentType="application/vnd.openxmlformats-officedocument.drawingml.chartshape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rawings/drawing6.xml" ContentType="application/vnd.openxmlformats-officedocument.drawingml.chartshape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rawings/drawing7.xml" ContentType="application/vnd.openxmlformats-officedocument.drawingml.chartshapes+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drawings/drawing8.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72" r:id="rId2"/>
    <p:sldId id="274" r:id="rId3"/>
    <p:sldId id="263" r:id="rId4"/>
    <p:sldId id="264" r:id="rId5"/>
    <p:sldId id="267" r:id="rId6"/>
    <p:sldId id="266" r:id="rId7"/>
    <p:sldId id="268" r:id="rId8"/>
    <p:sldId id="269" r:id="rId9"/>
    <p:sldId id="270" r:id="rId10"/>
    <p:sldId id="271" r:id="rId11"/>
    <p:sldId id="27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B75629F-BDCB-4B82-B6BF-CA9CBD9AD8C4}">
          <p14:sldIdLst>
            <p14:sldId id="272"/>
            <p14:sldId id="274"/>
          </p14:sldIdLst>
        </p14:section>
        <p14:section name="Untitled Section" id="{C0FB0C3C-182B-4538-BCDC-A5DFBCBD28E0}">
          <p14:sldIdLst>
            <p14:sldId id="263"/>
            <p14:sldId id="264"/>
            <p14:sldId id="267"/>
            <p14:sldId id="266"/>
            <p14:sldId id="268"/>
            <p14:sldId id="269"/>
            <p14:sldId id="270"/>
            <p14:sldId id="271"/>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853" autoAdjust="0"/>
    <p:restoredTop sz="94660"/>
  </p:normalViewPr>
  <p:slideViewPr>
    <p:cSldViewPr snapToGrid="0">
      <p:cViewPr varScale="1">
        <p:scale>
          <a:sx n="77" d="100"/>
          <a:sy n="77" d="100"/>
        </p:scale>
        <p:origin x="708"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rnav\OneDrive\Desktop\work\the%20track%20fitness%20club\GYM%20(%20main%20imp%20file%20do%20not%20delete).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arnav\OneDrive\Desktop\work\the%20track%20fitness%20club\simulated%20new%20pipo1.xlsx" TargetMode="Externa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chartUserShapes" Target="../drawings/drawing8.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rnav\OneDrive\Desktop\BDM%20PROJECT\invoice%20data.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rnav\OneDrive\Desktop\BDM%20PROJECT\invoice%20data.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2.xml"/></Relationships>
</file>

<file path=ppt/charts/_rels/chart4.xml.rels><?xml version="1.0" encoding="UTF-8" standalone="yes"?>
<Relationships xmlns="http://schemas.openxmlformats.org/package/2006/relationships"><Relationship Id="rId3" Type="http://schemas.openxmlformats.org/officeDocument/2006/relationships/oleObject" Target="file:///C:\Github\The_Track_Fitness_Club\Clean%20Data\PIPO.xlsx"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3.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4.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rnav\OneDrive\Desktop\work\the%20track%20fitness%20club\PII%20modified.xlsx" TargetMode="Externa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5.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rnav\OneDrive\Desktop\BDM%20PROJECT\PII%20modified.xlsx" TargetMode="Externa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chartUserShapes" Target="../drawings/drawing6.xml"/></Relationships>
</file>

<file path=ppt/charts/_rels/chart9.xml.rels><?xml version="1.0" encoding="UTF-8" standalone="yes"?>
<Relationships xmlns="http://schemas.openxmlformats.org/package/2006/relationships"><Relationship Id="rId3" Type="http://schemas.openxmlformats.org/officeDocument/2006/relationships/oleObject" Target="file:///C:\Github\The_Track_Fitness_Club\Clean%20Data\PIPO.xlsx" TargetMode="Externa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chartUserShapes" Target="../drawings/drawing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'MFS(no formula)'!$X$13</c:f>
              <c:strCache>
                <c:ptCount val="1"/>
                <c:pt idx="0">
                  <c:v>Revenue in ₹</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'MFS(no formula)'!$W$14:$W$22</c:f>
              <c:strCache>
                <c:ptCount val="8"/>
                <c:pt idx="0">
                  <c:v>Jan</c:v>
                </c:pt>
                <c:pt idx="1">
                  <c:v>Feb</c:v>
                </c:pt>
                <c:pt idx="2">
                  <c:v>Mar</c:v>
                </c:pt>
                <c:pt idx="3">
                  <c:v>April</c:v>
                </c:pt>
                <c:pt idx="4">
                  <c:v>May</c:v>
                </c:pt>
                <c:pt idx="5">
                  <c:v>June</c:v>
                </c:pt>
                <c:pt idx="6">
                  <c:v>July</c:v>
                </c:pt>
                <c:pt idx="7">
                  <c:v>Aug</c:v>
                </c:pt>
              </c:strCache>
            </c:strRef>
          </c:cat>
          <c:val>
            <c:numRef>
              <c:f>'MFS(no formula)'!$X$14:$X$22</c:f>
              <c:numCache>
                <c:formatCode>General</c:formatCode>
                <c:ptCount val="9"/>
                <c:pt idx="0">
                  <c:v>275800</c:v>
                </c:pt>
                <c:pt idx="1">
                  <c:v>185900</c:v>
                </c:pt>
                <c:pt idx="2">
                  <c:v>145100</c:v>
                </c:pt>
                <c:pt idx="3">
                  <c:v>195300</c:v>
                </c:pt>
                <c:pt idx="4">
                  <c:v>168100</c:v>
                </c:pt>
                <c:pt idx="5">
                  <c:v>192045</c:v>
                </c:pt>
                <c:pt idx="6">
                  <c:v>179900</c:v>
                </c:pt>
                <c:pt idx="7">
                  <c:v>183900</c:v>
                </c:pt>
              </c:numCache>
            </c:numRef>
          </c:val>
          <c:extLst>
            <c:ext xmlns:c16="http://schemas.microsoft.com/office/drawing/2014/chart" uri="{C3380CC4-5D6E-409C-BE32-E72D297353CC}">
              <c16:uniqueId val="{00000000-5EAA-4815-A4C7-A307884D2D4C}"/>
            </c:ext>
          </c:extLst>
        </c:ser>
        <c:dLbls>
          <c:dLblPos val="outEnd"/>
          <c:showLegendKey val="0"/>
          <c:showVal val="1"/>
          <c:showCatName val="0"/>
          <c:showSerName val="0"/>
          <c:showPercent val="0"/>
          <c:showBubbleSize val="0"/>
        </c:dLbls>
        <c:gapWidth val="100"/>
        <c:overlap val="-24"/>
        <c:axId val="1213897007"/>
        <c:axId val="1213906159"/>
      </c:barChart>
      <c:catAx>
        <c:axId val="1213897007"/>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13906159"/>
        <c:crosses val="autoZero"/>
        <c:auto val="1"/>
        <c:lblAlgn val="ctr"/>
        <c:lblOffset val="100"/>
        <c:noMultiLvlLbl val="0"/>
      </c:catAx>
      <c:valAx>
        <c:axId val="1213906159"/>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13897007"/>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[simulated new pipo1.xlsx]Sheet1!PivotTable1</c:name>
    <c:fmtId val="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Workout</a:t>
            </a:r>
            <a:r>
              <a:rPr lang="en-IN" baseline="0"/>
              <a:t> Frequency vs Hour</a:t>
            </a:r>
            <a:endParaRPr lang="en-IN"/>
          </a:p>
        </c:rich>
      </c:tx>
      <c:layout>
        <c:manualLayout>
          <c:xMode val="edge"/>
          <c:yMode val="edge"/>
          <c:x val="0.22244444444444444"/>
          <c:y val="4.9905220180810735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4742825896762904"/>
          <c:y val="0.16606262758821813"/>
          <c:w val="0.78307130358705157"/>
          <c:h val="0.5424427675707203"/>
        </c:manualLayout>
      </c:layout>
      <c:lineChart>
        <c:grouping val="standard"/>
        <c:varyColors val="0"/>
        <c:ser>
          <c:idx val="0"/>
          <c:order val="0"/>
          <c:tx>
            <c:strRef>
              <c:f>Sheet1!$S$5</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Sheet1!$R$6:$R$22</c:f>
              <c:strCache>
                <c:ptCount val="16"/>
                <c:pt idx="0">
                  <c:v>6</c:v>
                </c:pt>
                <c:pt idx="1">
                  <c:v>7</c:v>
                </c:pt>
                <c:pt idx="2">
                  <c:v>8</c:v>
                </c:pt>
                <c:pt idx="3">
                  <c:v>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Sheet1!$S$6:$S$22</c:f>
              <c:numCache>
                <c:formatCode>General</c:formatCode>
                <c:ptCount val="16"/>
                <c:pt idx="0">
                  <c:v>3313</c:v>
                </c:pt>
                <c:pt idx="1">
                  <c:v>3819</c:v>
                </c:pt>
                <c:pt idx="2">
                  <c:v>3485</c:v>
                </c:pt>
                <c:pt idx="3">
                  <c:v>2553</c:v>
                </c:pt>
                <c:pt idx="4">
                  <c:v>1936</c:v>
                </c:pt>
                <c:pt idx="5">
                  <c:v>1205</c:v>
                </c:pt>
                <c:pt idx="6">
                  <c:v>510</c:v>
                </c:pt>
                <c:pt idx="7">
                  <c:v>528</c:v>
                </c:pt>
                <c:pt idx="8">
                  <c:v>858</c:v>
                </c:pt>
                <c:pt idx="9">
                  <c:v>897</c:v>
                </c:pt>
                <c:pt idx="10">
                  <c:v>1934</c:v>
                </c:pt>
                <c:pt idx="11">
                  <c:v>2535</c:v>
                </c:pt>
                <c:pt idx="12">
                  <c:v>2198</c:v>
                </c:pt>
                <c:pt idx="13">
                  <c:v>869</c:v>
                </c:pt>
                <c:pt idx="14">
                  <c:v>479</c:v>
                </c:pt>
                <c:pt idx="15">
                  <c:v>230</c:v>
                </c:pt>
              </c:numCache>
            </c:numRef>
          </c:val>
          <c:smooth val="0"/>
          <c:extLst>
            <c:ext xmlns:c16="http://schemas.microsoft.com/office/drawing/2014/chart" uri="{C3380CC4-5D6E-409C-BE32-E72D297353CC}">
              <c16:uniqueId val="{00000000-261B-4536-A278-88916C6ADDC1}"/>
            </c:ext>
          </c:extLst>
        </c:ser>
        <c:dLbls>
          <c:dLblPos val="t"/>
          <c:showLegendKey val="0"/>
          <c:showVal val="1"/>
          <c:showCatName val="0"/>
          <c:showSerName val="0"/>
          <c:showPercent val="0"/>
          <c:showBubbleSize val="0"/>
        </c:dLbls>
        <c:marker val="1"/>
        <c:smooth val="0"/>
        <c:axId val="798344399"/>
        <c:axId val="798327343"/>
      </c:lineChart>
      <c:catAx>
        <c:axId val="798344399"/>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Hour</a:t>
                </a:r>
              </a:p>
            </c:rich>
          </c:tx>
          <c:layout>
            <c:manualLayout>
              <c:xMode val="edge"/>
              <c:yMode val="edge"/>
              <c:x val="0.42145691163604543"/>
              <c:y val="0.8344233012540101"/>
            </c:manualLayout>
          </c:layout>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98327343"/>
        <c:crosses val="autoZero"/>
        <c:auto val="1"/>
        <c:lblAlgn val="ctr"/>
        <c:lblOffset val="100"/>
        <c:noMultiLvlLbl val="0"/>
      </c:catAx>
      <c:valAx>
        <c:axId val="798327343"/>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No.</a:t>
                </a:r>
                <a:r>
                  <a:rPr lang="en-IN" baseline="0"/>
                  <a:t> of people</a:t>
                </a:r>
                <a:endParaRPr lang="en-IN"/>
              </a:p>
            </c:rich>
          </c:tx>
          <c:layout>
            <c:manualLayout>
              <c:xMode val="edge"/>
              <c:yMode val="edge"/>
              <c:x val="1.6666666666666666E-2"/>
              <c:y val="0.32859179060950716"/>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9834439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509340744171684"/>
          <c:y val="6.479069717054585E-2"/>
          <c:w val="0.80763093074123038"/>
          <c:h val="0.64083007247453694"/>
        </c:manualLayout>
      </c:layout>
      <c:lineChart>
        <c:grouping val="standard"/>
        <c:varyColors val="0"/>
        <c:ser>
          <c:idx val="0"/>
          <c:order val="0"/>
          <c:tx>
            <c:strRef>
              <c:f>'#new clients every month'!$V$15</c:f>
              <c:strCache>
                <c:ptCount val="1"/>
                <c:pt idx="0">
                  <c:v># New registerants</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'#new clients every month'!$U$16:$U$23</c:f>
              <c:strCache>
                <c:ptCount val="8"/>
                <c:pt idx="0">
                  <c:v>Jan</c:v>
                </c:pt>
                <c:pt idx="1">
                  <c:v>Feb</c:v>
                </c:pt>
                <c:pt idx="2">
                  <c:v>Mar</c:v>
                </c:pt>
                <c:pt idx="3">
                  <c:v>Apr</c:v>
                </c:pt>
                <c:pt idx="4">
                  <c:v>May</c:v>
                </c:pt>
                <c:pt idx="5">
                  <c:v>Jun</c:v>
                </c:pt>
                <c:pt idx="6">
                  <c:v>Jul</c:v>
                </c:pt>
                <c:pt idx="7">
                  <c:v>Aug</c:v>
                </c:pt>
              </c:strCache>
            </c:strRef>
          </c:cat>
          <c:val>
            <c:numRef>
              <c:f>'#new clients every month'!$V$16:$V$23</c:f>
              <c:numCache>
                <c:formatCode>General</c:formatCode>
                <c:ptCount val="8"/>
                <c:pt idx="0">
                  <c:v>70</c:v>
                </c:pt>
                <c:pt idx="1">
                  <c:v>35</c:v>
                </c:pt>
                <c:pt idx="2">
                  <c:v>30</c:v>
                </c:pt>
                <c:pt idx="3">
                  <c:v>32</c:v>
                </c:pt>
                <c:pt idx="4">
                  <c:v>31</c:v>
                </c:pt>
                <c:pt idx="5">
                  <c:v>55</c:v>
                </c:pt>
                <c:pt idx="6">
                  <c:v>29</c:v>
                </c:pt>
                <c:pt idx="7">
                  <c:v>34</c:v>
                </c:pt>
              </c:numCache>
            </c:numRef>
          </c:val>
          <c:smooth val="0"/>
          <c:extLst>
            <c:ext xmlns:c16="http://schemas.microsoft.com/office/drawing/2014/chart" uri="{C3380CC4-5D6E-409C-BE32-E72D297353CC}">
              <c16:uniqueId val="{00000000-6830-42D8-BB7C-A11E6AE7A9FA}"/>
            </c:ext>
          </c:extLst>
        </c:ser>
        <c:ser>
          <c:idx val="1"/>
          <c:order val="1"/>
          <c:tx>
            <c:strRef>
              <c:f>'#new clients every month'!$W$15</c:f>
              <c:strCache>
                <c:ptCount val="1"/>
                <c:pt idx="0">
                  <c:v>Total Invoices</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'#new clients every month'!$U$16:$U$23</c:f>
              <c:strCache>
                <c:ptCount val="8"/>
                <c:pt idx="0">
                  <c:v>Jan</c:v>
                </c:pt>
                <c:pt idx="1">
                  <c:v>Feb</c:v>
                </c:pt>
                <c:pt idx="2">
                  <c:v>Mar</c:v>
                </c:pt>
                <c:pt idx="3">
                  <c:v>Apr</c:v>
                </c:pt>
                <c:pt idx="4">
                  <c:v>May</c:v>
                </c:pt>
                <c:pt idx="5">
                  <c:v>Jun</c:v>
                </c:pt>
                <c:pt idx="6">
                  <c:v>Jul</c:v>
                </c:pt>
                <c:pt idx="7">
                  <c:v>Aug</c:v>
                </c:pt>
              </c:strCache>
            </c:strRef>
          </c:cat>
          <c:val>
            <c:numRef>
              <c:f>'#new clients every month'!$W$16:$W$23</c:f>
              <c:numCache>
                <c:formatCode>General</c:formatCode>
                <c:ptCount val="8"/>
                <c:pt idx="0">
                  <c:v>140</c:v>
                </c:pt>
                <c:pt idx="1">
                  <c:v>126</c:v>
                </c:pt>
                <c:pt idx="2">
                  <c:v>110</c:v>
                </c:pt>
                <c:pt idx="3">
                  <c:v>132</c:v>
                </c:pt>
                <c:pt idx="4">
                  <c:v>115</c:v>
                </c:pt>
                <c:pt idx="5">
                  <c:v>150</c:v>
                </c:pt>
                <c:pt idx="6">
                  <c:v>129</c:v>
                </c:pt>
                <c:pt idx="7">
                  <c:v>111</c:v>
                </c:pt>
              </c:numCache>
            </c:numRef>
          </c:val>
          <c:smooth val="0"/>
          <c:extLst>
            <c:ext xmlns:c16="http://schemas.microsoft.com/office/drawing/2014/chart" uri="{C3380CC4-5D6E-409C-BE32-E72D297353CC}">
              <c16:uniqueId val="{00000001-6830-42D8-BB7C-A11E6AE7A9FA}"/>
            </c:ext>
          </c:extLst>
        </c:ser>
        <c:dLbls>
          <c:dLblPos val="t"/>
          <c:showLegendKey val="0"/>
          <c:showVal val="1"/>
          <c:showCatName val="0"/>
          <c:showSerName val="0"/>
          <c:showPercent val="0"/>
          <c:showBubbleSize val="0"/>
        </c:dLbls>
        <c:smooth val="0"/>
        <c:axId val="1314056351"/>
        <c:axId val="1314056767"/>
      </c:lineChart>
      <c:catAx>
        <c:axId val="1314056351"/>
        <c:scaling>
          <c:orientation val="minMax"/>
        </c:scaling>
        <c:delete val="0"/>
        <c:axPos val="b"/>
        <c:title>
          <c:tx>
            <c:rich>
              <a:bodyPr rot="0" spcFirstLastPara="1" vertOverflow="ellipsis" vert="horz" wrap="square" anchor="ctr" anchorCtr="1"/>
              <a:lstStyle/>
              <a:p>
                <a:pPr>
                  <a:defRPr sz="1400" b="1" i="0" u="none" strike="noStrike" kern="1200" cap="all" baseline="0">
                    <a:solidFill>
                      <a:schemeClr val="lt1">
                        <a:lumMod val="85000"/>
                      </a:schemeClr>
                    </a:solidFill>
                    <a:latin typeface="+mn-lt"/>
                    <a:ea typeface="+mn-ea"/>
                    <a:cs typeface="+mn-cs"/>
                  </a:defRPr>
                </a:pPr>
                <a:r>
                  <a:rPr lang="en-US" sz="1400" dirty="0"/>
                  <a:t>Month</a:t>
                </a:r>
                <a:endParaRPr lang="en-IN" sz="1400" dirty="0"/>
              </a:p>
            </c:rich>
          </c:tx>
          <c:layout>
            <c:manualLayout>
              <c:xMode val="edge"/>
              <c:yMode val="edge"/>
              <c:x val="0.43131359803328717"/>
              <c:y val="0.78745852108681558"/>
            </c:manualLayout>
          </c:layout>
          <c:overlay val="0"/>
          <c:spPr>
            <a:noFill/>
            <a:ln>
              <a:noFill/>
            </a:ln>
            <a:effectLst/>
          </c:spPr>
          <c:txPr>
            <a:bodyPr rot="0" spcFirstLastPara="1" vertOverflow="ellipsis" vert="horz" wrap="square" anchor="ctr" anchorCtr="1"/>
            <a:lstStyle/>
            <a:p>
              <a:pPr>
                <a:defRPr sz="14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4056767"/>
        <c:crosses val="autoZero"/>
        <c:auto val="1"/>
        <c:lblAlgn val="ctr"/>
        <c:lblOffset val="100"/>
        <c:noMultiLvlLbl val="0"/>
      </c:catAx>
      <c:valAx>
        <c:axId val="1314056767"/>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1600" b="1" i="0" u="none" strike="noStrike" kern="1200" cap="all" baseline="0">
                    <a:solidFill>
                      <a:schemeClr val="lt1">
                        <a:lumMod val="85000"/>
                      </a:schemeClr>
                    </a:solidFill>
                    <a:latin typeface="+mn-lt"/>
                    <a:ea typeface="+mn-ea"/>
                    <a:cs typeface="+mn-cs"/>
                  </a:defRPr>
                </a:pPr>
                <a:r>
                  <a:rPr lang="en-IN" sz="1600" dirty="0"/>
                  <a:t> Count in number</a:t>
                </a:r>
              </a:p>
            </c:rich>
          </c:tx>
          <c:layout>
            <c:manualLayout>
              <c:xMode val="edge"/>
              <c:yMode val="edge"/>
              <c:x val="2.1062965866574423E-2"/>
              <c:y val="0.21634701121270924"/>
            </c:manualLayout>
          </c:layout>
          <c:overlay val="0"/>
          <c:spPr>
            <a:noFill/>
            <a:ln>
              <a:noFill/>
            </a:ln>
            <a:effectLst/>
          </c:spPr>
          <c:txPr>
            <a:bodyPr rot="-5400000" spcFirstLastPara="1" vertOverflow="ellipsis" vert="horz" wrap="square" anchor="ctr" anchorCtr="1"/>
            <a:lstStyle/>
            <a:p>
              <a:pPr>
                <a:defRPr sz="16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4056351"/>
        <c:crosses val="autoZero"/>
        <c:crossBetween val="between"/>
      </c:valAx>
      <c:spPr>
        <a:noFill/>
        <a:ln>
          <a:noFill/>
        </a:ln>
        <a:effectLst/>
      </c:spPr>
    </c:plotArea>
    <c:legend>
      <c:legendPos val="b"/>
      <c:legendEntry>
        <c:idx val="0"/>
        <c:txPr>
          <a:bodyPr rot="0" spcFirstLastPara="1" vertOverflow="ellipsis" vert="horz" wrap="square" anchor="ctr" anchorCtr="1"/>
          <a:lstStyle/>
          <a:p>
            <a:pPr>
              <a:defRPr sz="1800" b="0" i="0" u="none" strike="noStrike" kern="1200" baseline="0">
                <a:solidFill>
                  <a:schemeClr val="lt1">
                    <a:lumMod val="85000"/>
                  </a:schemeClr>
                </a:solidFill>
                <a:latin typeface="+mn-lt"/>
                <a:ea typeface="+mn-ea"/>
                <a:cs typeface="+mn-cs"/>
              </a:defRPr>
            </a:pPr>
            <a:endParaRPr lang="en-US"/>
          </a:p>
        </c:txPr>
      </c:legendEntry>
      <c:legendEntry>
        <c:idx val="1"/>
        <c:txPr>
          <a:bodyPr rot="0" spcFirstLastPara="1" vertOverflow="ellipsis" vert="horz" wrap="square" anchor="ctr" anchorCtr="1"/>
          <a:lstStyle/>
          <a:p>
            <a:pPr>
              <a:defRPr sz="1800" b="0" i="0" u="none" strike="noStrike" kern="1200" baseline="0">
                <a:solidFill>
                  <a:schemeClr val="lt1">
                    <a:lumMod val="85000"/>
                  </a:schemeClr>
                </a:solidFill>
                <a:latin typeface="+mn-lt"/>
                <a:ea typeface="+mn-ea"/>
                <a:cs typeface="+mn-cs"/>
              </a:defRPr>
            </a:pPr>
            <a:endParaRPr lang="en-US"/>
          </a:p>
        </c:txPr>
      </c:legendEntry>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dirty="0"/>
              <a:t>Month</a:t>
            </a:r>
            <a:r>
              <a:rPr lang="en-IN" baseline="0" dirty="0"/>
              <a:t> to Month client Invoice history</a:t>
            </a:r>
            <a:endParaRPr lang="en-IN" dirty="0"/>
          </a:p>
        </c:rich>
      </c:tx>
      <c:layout>
        <c:manualLayout>
          <c:xMode val="edge"/>
          <c:yMode val="edge"/>
          <c:x val="0.12308088787567624"/>
          <c:y val="2.7258893501913881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22730471809201799"/>
          <c:y val="0.13469356909493671"/>
          <c:w val="0.74961207276161723"/>
          <c:h val="0.78626107599097017"/>
        </c:manualLayout>
      </c:layout>
      <c:lineChart>
        <c:grouping val="standard"/>
        <c:varyColors val="0"/>
        <c:ser>
          <c:idx val="0"/>
          <c:order val="0"/>
          <c:tx>
            <c:strRef>
              <c:f>'#new clients every month'!$N$4</c:f>
              <c:strCache>
                <c:ptCount val="1"/>
                <c:pt idx="0">
                  <c:v>Jan joining</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month'!$N$5:$N$12</c:f>
              <c:numCache>
                <c:formatCode>General</c:formatCode>
                <c:ptCount val="8"/>
                <c:pt idx="0">
                  <c:v>70</c:v>
                </c:pt>
                <c:pt idx="1">
                  <c:v>48</c:v>
                </c:pt>
                <c:pt idx="2">
                  <c:v>35</c:v>
                </c:pt>
                <c:pt idx="3">
                  <c:v>34</c:v>
                </c:pt>
                <c:pt idx="4">
                  <c:v>20</c:v>
                </c:pt>
                <c:pt idx="5">
                  <c:v>13</c:v>
                </c:pt>
                <c:pt idx="6">
                  <c:v>13</c:v>
                </c:pt>
                <c:pt idx="7">
                  <c:v>7</c:v>
                </c:pt>
              </c:numCache>
            </c:numRef>
          </c:val>
          <c:smooth val="0"/>
          <c:extLst>
            <c:ext xmlns:c16="http://schemas.microsoft.com/office/drawing/2014/chart" uri="{C3380CC4-5D6E-409C-BE32-E72D297353CC}">
              <c16:uniqueId val="{00000000-E106-4A07-A005-15B36FD2FBA5}"/>
            </c:ext>
          </c:extLst>
        </c:ser>
        <c:ser>
          <c:idx val="1"/>
          <c:order val="1"/>
          <c:tx>
            <c:strRef>
              <c:f>'#new clients every month'!$O$4</c:f>
              <c:strCache>
                <c:ptCount val="1"/>
                <c:pt idx="0">
                  <c:v>Feb joining</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month'!$O$5:$O$12</c:f>
              <c:numCache>
                <c:formatCode>General</c:formatCode>
                <c:ptCount val="8"/>
                <c:pt idx="1">
                  <c:v>35</c:v>
                </c:pt>
                <c:pt idx="2">
                  <c:v>19</c:v>
                </c:pt>
                <c:pt idx="3">
                  <c:v>16</c:v>
                </c:pt>
                <c:pt idx="4">
                  <c:v>12</c:v>
                </c:pt>
                <c:pt idx="5">
                  <c:v>12</c:v>
                </c:pt>
                <c:pt idx="6">
                  <c:v>7</c:v>
                </c:pt>
                <c:pt idx="7">
                  <c:v>6</c:v>
                </c:pt>
              </c:numCache>
            </c:numRef>
          </c:val>
          <c:smooth val="0"/>
          <c:extLst>
            <c:ext xmlns:c16="http://schemas.microsoft.com/office/drawing/2014/chart" uri="{C3380CC4-5D6E-409C-BE32-E72D297353CC}">
              <c16:uniqueId val="{00000001-E106-4A07-A005-15B36FD2FBA5}"/>
            </c:ext>
          </c:extLst>
        </c:ser>
        <c:ser>
          <c:idx val="2"/>
          <c:order val="2"/>
          <c:tx>
            <c:strRef>
              <c:f>'#new clients every month'!$P$4</c:f>
              <c:strCache>
                <c:ptCount val="1"/>
                <c:pt idx="0">
                  <c:v>Mar joining</c:v>
                </c:pt>
              </c:strCache>
            </c:strRef>
          </c:tx>
          <c:spPr>
            <a:ln w="34925" cap="rnd">
              <a:solidFill>
                <a:schemeClr val="accent3"/>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month'!$P$5:$P$12</c:f>
              <c:numCache>
                <c:formatCode>General</c:formatCode>
                <c:ptCount val="8"/>
                <c:pt idx="2">
                  <c:v>30</c:v>
                </c:pt>
                <c:pt idx="3">
                  <c:v>20</c:v>
                </c:pt>
                <c:pt idx="4">
                  <c:v>16</c:v>
                </c:pt>
                <c:pt idx="5">
                  <c:v>10</c:v>
                </c:pt>
                <c:pt idx="6">
                  <c:v>8</c:v>
                </c:pt>
                <c:pt idx="7">
                  <c:v>5</c:v>
                </c:pt>
              </c:numCache>
            </c:numRef>
          </c:val>
          <c:smooth val="0"/>
          <c:extLst>
            <c:ext xmlns:c16="http://schemas.microsoft.com/office/drawing/2014/chart" uri="{C3380CC4-5D6E-409C-BE32-E72D297353CC}">
              <c16:uniqueId val="{00000002-E106-4A07-A005-15B36FD2FBA5}"/>
            </c:ext>
          </c:extLst>
        </c:ser>
        <c:ser>
          <c:idx val="3"/>
          <c:order val="3"/>
          <c:tx>
            <c:strRef>
              <c:f>'#new clients every month'!$Q$4</c:f>
              <c:strCache>
                <c:ptCount val="1"/>
                <c:pt idx="0">
                  <c:v>April joining</c:v>
                </c:pt>
              </c:strCache>
            </c:strRef>
          </c:tx>
          <c:spPr>
            <a:ln w="34925" cap="rnd">
              <a:solidFill>
                <a:schemeClr val="accent4"/>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month'!$Q$5:$Q$12</c:f>
              <c:numCache>
                <c:formatCode>General</c:formatCode>
                <c:ptCount val="8"/>
                <c:pt idx="3">
                  <c:v>32</c:v>
                </c:pt>
                <c:pt idx="4">
                  <c:v>18</c:v>
                </c:pt>
                <c:pt idx="5">
                  <c:v>21</c:v>
                </c:pt>
                <c:pt idx="6">
                  <c:v>19</c:v>
                </c:pt>
                <c:pt idx="7">
                  <c:v>9</c:v>
                </c:pt>
              </c:numCache>
            </c:numRef>
          </c:val>
          <c:smooth val="0"/>
          <c:extLst>
            <c:ext xmlns:c16="http://schemas.microsoft.com/office/drawing/2014/chart" uri="{C3380CC4-5D6E-409C-BE32-E72D297353CC}">
              <c16:uniqueId val="{00000003-E106-4A07-A005-15B36FD2FBA5}"/>
            </c:ext>
          </c:extLst>
        </c:ser>
        <c:ser>
          <c:idx val="4"/>
          <c:order val="4"/>
          <c:tx>
            <c:strRef>
              <c:f>'#new clients every month'!$R$4</c:f>
              <c:strCache>
                <c:ptCount val="1"/>
                <c:pt idx="0">
                  <c:v>May joining</c:v>
                </c:pt>
              </c:strCache>
            </c:strRef>
          </c:tx>
          <c:spPr>
            <a:ln w="34925" cap="rnd">
              <a:solidFill>
                <a:schemeClr val="accent5"/>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month'!$R$5:$R$12</c:f>
              <c:numCache>
                <c:formatCode>General</c:formatCode>
                <c:ptCount val="8"/>
                <c:pt idx="4">
                  <c:v>31</c:v>
                </c:pt>
                <c:pt idx="5">
                  <c:v>17</c:v>
                </c:pt>
                <c:pt idx="6">
                  <c:v>17</c:v>
                </c:pt>
                <c:pt idx="7">
                  <c:v>10</c:v>
                </c:pt>
              </c:numCache>
            </c:numRef>
          </c:val>
          <c:smooth val="0"/>
          <c:extLst>
            <c:ext xmlns:c16="http://schemas.microsoft.com/office/drawing/2014/chart" uri="{C3380CC4-5D6E-409C-BE32-E72D297353CC}">
              <c16:uniqueId val="{00000004-E106-4A07-A005-15B36FD2FBA5}"/>
            </c:ext>
          </c:extLst>
        </c:ser>
        <c:ser>
          <c:idx val="5"/>
          <c:order val="5"/>
          <c:tx>
            <c:strRef>
              <c:f>'#new clients every month'!$S$4</c:f>
              <c:strCache>
                <c:ptCount val="1"/>
                <c:pt idx="0">
                  <c:v>June joining</c:v>
                </c:pt>
              </c:strCache>
            </c:strRef>
          </c:tx>
          <c:spPr>
            <a:ln w="34925" cap="rnd">
              <a:solidFill>
                <a:schemeClr val="accent6"/>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month'!$S$5:$S$12</c:f>
              <c:numCache>
                <c:formatCode>General</c:formatCode>
                <c:ptCount val="8"/>
                <c:pt idx="5">
                  <c:v>55</c:v>
                </c:pt>
                <c:pt idx="6">
                  <c:v>27</c:v>
                </c:pt>
                <c:pt idx="7">
                  <c:v>10</c:v>
                </c:pt>
              </c:numCache>
            </c:numRef>
          </c:val>
          <c:smooth val="0"/>
          <c:extLst>
            <c:ext xmlns:c16="http://schemas.microsoft.com/office/drawing/2014/chart" uri="{C3380CC4-5D6E-409C-BE32-E72D297353CC}">
              <c16:uniqueId val="{00000005-E106-4A07-A005-15B36FD2FBA5}"/>
            </c:ext>
          </c:extLst>
        </c:ser>
        <c:ser>
          <c:idx val="6"/>
          <c:order val="6"/>
          <c:tx>
            <c:strRef>
              <c:f>'#new clients every month'!$T$4</c:f>
              <c:strCache>
                <c:ptCount val="1"/>
                <c:pt idx="0">
                  <c:v>July joining</c:v>
                </c:pt>
              </c:strCache>
            </c:strRef>
          </c:tx>
          <c:spPr>
            <a:ln w="34925" cap="rnd">
              <a:solidFill>
                <a:schemeClr val="accent1">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month'!$T$5:$T$12</c:f>
              <c:numCache>
                <c:formatCode>General</c:formatCode>
                <c:ptCount val="8"/>
                <c:pt idx="6">
                  <c:v>29</c:v>
                </c:pt>
                <c:pt idx="7">
                  <c:v>15</c:v>
                </c:pt>
              </c:numCache>
            </c:numRef>
          </c:val>
          <c:smooth val="0"/>
          <c:extLst>
            <c:ext xmlns:c16="http://schemas.microsoft.com/office/drawing/2014/chart" uri="{C3380CC4-5D6E-409C-BE32-E72D297353CC}">
              <c16:uniqueId val="{00000006-E106-4A07-A005-15B36FD2FBA5}"/>
            </c:ext>
          </c:extLst>
        </c:ser>
        <c:ser>
          <c:idx val="7"/>
          <c:order val="7"/>
          <c:tx>
            <c:strRef>
              <c:f>'#new clients every month'!$U$4</c:f>
              <c:strCache>
                <c:ptCount val="1"/>
                <c:pt idx="0">
                  <c:v>Aug joining</c:v>
                </c:pt>
              </c:strCache>
            </c:strRef>
          </c:tx>
          <c:spPr>
            <a:ln w="34925" cap="rnd">
              <a:solidFill>
                <a:schemeClr val="accent2">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month'!$U$5:$U$12</c:f>
              <c:numCache>
                <c:formatCode>General</c:formatCode>
                <c:ptCount val="8"/>
                <c:pt idx="7">
                  <c:v>34</c:v>
                </c:pt>
              </c:numCache>
            </c:numRef>
          </c:val>
          <c:smooth val="0"/>
          <c:extLst>
            <c:ext xmlns:c16="http://schemas.microsoft.com/office/drawing/2014/chart" uri="{C3380CC4-5D6E-409C-BE32-E72D297353CC}">
              <c16:uniqueId val="{00000007-E106-4A07-A005-15B36FD2FBA5}"/>
            </c:ext>
          </c:extLst>
        </c:ser>
        <c:ser>
          <c:idx val="8"/>
          <c:order val="8"/>
          <c:tx>
            <c:strRef>
              <c:f>'#new clients every month'!$V$4</c:f>
              <c:strCache>
                <c:ptCount val="1"/>
                <c:pt idx="0">
                  <c:v>Year 2021 joining</c:v>
                </c:pt>
              </c:strCache>
            </c:strRef>
          </c:tx>
          <c:spPr>
            <a:ln w="34925" cap="rnd">
              <a:solidFill>
                <a:schemeClr val="accent3">
                  <a:lumMod val="60000"/>
                </a:schemeClr>
              </a:solidFill>
              <a:round/>
            </a:ln>
            <a:effectLst>
              <a:outerShdw blurRad="57150" dist="19050" dir="5400000" algn="ctr" rotWithShape="0">
                <a:srgbClr val="000000">
                  <a:alpha val="63000"/>
                </a:srgbClr>
              </a:outerShdw>
            </a:effectLst>
          </c:spPr>
          <c:marker>
            <c:symbol val="none"/>
          </c:marker>
          <c:cat>
            <c:strRef>
              <c:f>'#new clients every month'!$M$5:$M$12</c:f>
              <c:strCache>
                <c:ptCount val="8"/>
                <c:pt idx="0">
                  <c:v>Jan</c:v>
                </c:pt>
                <c:pt idx="1">
                  <c:v>Feb</c:v>
                </c:pt>
                <c:pt idx="2">
                  <c:v>Mar</c:v>
                </c:pt>
                <c:pt idx="3">
                  <c:v>Apr</c:v>
                </c:pt>
                <c:pt idx="4">
                  <c:v>May</c:v>
                </c:pt>
                <c:pt idx="5">
                  <c:v>Jun</c:v>
                </c:pt>
                <c:pt idx="6">
                  <c:v>Jul</c:v>
                </c:pt>
                <c:pt idx="7">
                  <c:v>Aug</c:v>
                </c:pt>
              </c:strCache>
            </c:strRef>
          </c:cat>
          <c:val>
            <c:numRef>
              <c:f>'#new clients every month'!$V$5:$V$12</c:f>
              <c:numCache>
                <c:formatCode>General</c:formatCode>
                <c:ptCount val="8"/>
                <c:pt idx="0">
                  <c:v>70</c:v>
                </c:pt>
                <c:pt idx="1">
                  <c:v>43</c:v>
                </c:pt>
                <c:pt idx="2">
                  <c:v>26</c:v>
                </c:pt>
                <c:pt idx="3">
                  <c:v>30</c:v>
                </c:pt>
                <c:pt idx="4">
                  <c:v>18</c:v>
                </c:pt>
                <c:pt idx="5">
                  <c:v>22</c:v>
                </c:pt>
                <c:pt idx="6">
                  <c:v>9</c:v>
                </c:pt>
                <c:pt idx="7">
                  <c:v>15</c:v>
                </c:pt>
              </c:numCache>
            </c:numRef>
          </c:val>
          <c:smooth val="0"/>
          <c:extLst>
            <c:ext xmlns:c16="http://schemas.microsoft.com/office/drawing/2014/chart" uri="{C3380CC4-5D6E-409C-BE32-E72D297353CC}">
              <c16:uniqueId val="{00000008-E106-4A07-A005-15B36FD2FBA5}"/>
            </c:ext>
          </c:extLst>
        </c:ser>
        <c:dLbls>
          <c:showLegendKey val="0"/>
          <c:showVal val="0"/>
          <c:showCatName val="0"/>
          <c:showSerName val="0"/>
          <c:showPercent val="0"/>
          <c:showBubbleSize val="0"/>
        </c:dLbls>
        <c:smooth val="0"/>
        <c:axId val="1312466047"/>
        <c:axId val="1312469375"/>
      </c:lineChart>
      <c:catAx>
        <c:axId val="1312466047"/>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2469375"/>
        <c:crosses val="autoZero"/>
        <c:auto val="1"/>
        <c:lblAlgn val="ctr"/>
        <c:lblOffset val="100"/>
        <c:noMultiLvlLbl val="0"/>
      </c:catAx>
      <c:valAx>
        <c:axId val="1312469375"/>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12466047"/>
        <c:crosses val="autoZero"/>
        <c:crossBetween val="between"/>
      </c:valAx>
      <c:spPr>
        <a:noFill/>
        <a:ln>
          <a:solidFill>
            <a:srgbClr val="92D050">
              <a:alpha val="0"/>
            </a:srgbClr>
          </a:solidFill>
        </a:ln>
        <a:effectLst/>
      </c:spPr>
    </c:plotArea>
    <c:legend>
      <c:legendPos val="l"/>
      <c:layout>
        <c:manualLayout>
          <c:xMode val="edge"/>
          <c:yMode val="edge"/>
          <c:x val="1.0190453230870859E-2"/>
          <c:y val="0.1289579915894104"/>
          <c:w val="0.16320124943056363"/>
          <c:h val="0.7818336249635462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[PIPO.xlsx]Sheet1!PivotTable1</c:name>
    <c:fmtId val="2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Workout</a:t>
            </a:r>
            <a:r>
              <a:rPr lang="en-IN" baseline="0"/>
              <a:t> frequency vs Hour</a:t>
            </a:r>
            <a:endParaRPr lang="en-IN"/>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Sheet1!$K$6</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Sheet1!$J$7:$J$23</c:f>
              <c:strCache>
                <c:ptCount val="16"/>
                <c:pt idx="0">
                  <c:v>06</c:v>
                </c:pt>
                <c:pt idx="1">
                  <c:v>07</c:v>
                </c:pt>
                <c:pt idx="2">
                  <c:v>08</c:v>
                </c:pt>
                <c:pt idx="3">
                  <c:v>09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Sheet1!$K$7:$K$23</c:f>
              <c:numCache>
                <c:formatCode>General</c:formatCode>
                <c:ptCount val="16"/>
                <c:pt idx="0">
                  <c:v>3318</c:v>
                </c:pt>
                <c:pt idx="1">
                  <c:v>4381</c:v>
                </c:pt>
                <c:pt idx="2">
                  <c:v>3622</c:v>
                </c:pt>
                <c:pt idx="3">
                  <c:v>2554</c:v>
                </c:pt>
                <c:pt idx="4">
                  <c:v>1936</c:v>
                </c:pt>
                <c:pt idx="5">
                  <c:v>972</c:v>
                </c:pt>
                <c:pt idx="6">
                  <c:v>308</c:v>
                </c:pt>
                <c:pt idx="7">
                  <c:v>318</c:v>
                </c:pt>
                <c:pt idx="8">
                  <c:v>642</c:v>
                </c:pt>
                <c:pt idx="9">
                  <c:v>707</c:v>
                </c:pt>
                <c:pt idx="10">
                  <c:v>1721</c:v>
                </c:pt>
                <c:pt idx="11">
                  <c:v>2337</c:v>
                </c:pt>
                <c:pt idx="12">
                  <c:v>2955</c:v>
                </c:pt>
                <c:pt idx="13">
                  <c:v>869</c:v>
                </c:pt>
                <c:pt idx="14">
                  <c:v>479</c:v>
                </c:pt>
                <c:pt idx="15">
                  <c:v>230</c:v>
                </c:pt>
              </c:numCache>
            </c:numRef>
          </c:val>
          <c:smooth val="0"/>
          <c:extLst>
            <c:ext xmlns:c16="http://schemas.microsoft.com/office/drawing/2014/chart" uri="{C3380CC4-5D6E-409C-BE32-E72D297353CC}">
              <c16:uniqueId val="{00000000-8FF3-456B-A0CA-99DDA9BF54C8}"/>
            </c:ext>
          </c:extLst>
        </c:ser>
        <c:dLbls>
          <c:dLblPos val="t"/>
          <c:showLegendKey val="0"/>
          <c:showVal val="1"/>
          <c:showCatName val="0"/>
          <c:showSerName val="0"/>
          <c:showPercent val="0"/>
          <c:showBubbleSize val="0"/>
        </c:dLbls>
        <c:marker val="1"/>
        <c:smooth val="0"/>
        <c:axId val="1979527712"/>
        <c:axId val="1979529376"/>
      </c:lineChart>
      <c:catAx>
        <c:axId val="1979527712"/>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a:p>
                <a:pPr>
                  <a:defRPr/>
                </a:pPr>
                <a:r>
                  <a:rPr lang="en-US"/>
                  <a:t>Hour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9376"/>
        <c:crosses val="autoZero"/>
        <c:auto val="1"/>
        <c:lblAlgn val="ctr"/>
        <c:lblOffset val="100"/>
        <c:noMultiLvlLbl val="0"/>
      </c:catAx>
      <c:valAx>
        <c:axId val="1979529376"/>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 count</a:t>
                </a:r>
                <a:r>
                  <a:rPr lang="en-IN" baseline="0"/>
                  <a:t> of total people in the gym</a:t>
                </a:r>
                <a:endParaRPr lang="en-IN"/>
              </a:p>
            </c:rich>
          </c:tx>
          <c:layout>
            <c:manualLayout>
              <c:xMode val="edge"/>
              <c:yMode val="edge"/>
              <c:x val="1.9444444444444445E-2"/>
              <c:y val="0.13569225721784778"/>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771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modified.xlsx]PII!PivotTable2</c:name>
    <c:fmtId val="7"/>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tx2">
              <a:lumMod val="50000"/>
            </a:schemeClr>
          </a:solidFill>
          <a:ln w="19050">
            <a:solidFill>
              <a:schemeClr val="lt1"/>
            </a:solidFill>
          </a:ln>
          <a:effectLst/>
        </c:spPr>
      </c:pivotFmt>
      <c:pivotFmt>
        <c:idx val="2"/>
        <c:spPr>
          <a:solidFill>
            <a:schemeClr val="tx1">
              <a:lumMod val="65000"/>
              <a:lumOff val="35000"/>
            </a:schemeClr>
          </a:solidFill>
          <a:ln w="19050">
            <a:solidFill>
              <a:schemeClr val="lt1"/>
            </a:solidFill>
          </a:ln>
          <a:effectLst/>
        </c:spPr>
      </c:pivotFmt>
      <c:pivotFmt>
        <c:idx val="3"/>
        <c:spPr>
          <a:solidFill>
            <a:schemeClr val="bg2">
              <a:lumMod val="75000"/>
            </a:schemeClr>
          </a:solidFill>
          <a:ln w="19050">
            <a:solidFill>
              <a:schemeClr val="lt1"/>
            </a:solidFill>
          </a:ln>
          <a:effectLst/>
        </c:spPr>
      </c:pivotFmt>
      <c:pivotFmt>
        <c:idx val="4"/>
        <c:spPr>
          <a:solidFill>
            <a:schemeClr val="bg2">
              <a:lumMod val="50000"/>
            </a:schemeClr>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7"/>
        <c:spPr>
          <a:solidFill>
            <a:schemeClr val="accent1"/>
          </a:solidFill>
          <a:ln w="19050">
            <a:solidFill>
              <a:schemeClr val="lt1"/>
            </a:solidFill>
          </a:ln>
          <a:effectLst/>
        </c:spPr>
      </c:pivotFmt>
      <c:pivotFmt>
        <c:idx val="8"/>
        <c:spPr>
          <a:solidFill>
            <a:schemeClr val="tx2">
              <a:lumMod val="50000"/>
            </a:schemeClr>
          </a:solidFill>
          <a:ln w="19050">
            <a:solidFill>
              <a:schemeClr val="lt1"/>
            </a:solidFill>
          </a:ln>
          <a:effectLst/>
        </c:spPr>
      </c:pivotFmt>
      <c:pivotFmt>
        <c:idx val="9"/>
        <c:spPr>
          <a:solidFill>
            <a:schemeClr val="bg2">
              <a:lumMod val="50000"/>
            </a:schemeClr>
          </a:solidFill>
          <a:ln w="19050">
            <a:solidFill>
              <a:schemeClr val="lt1"/>
            </a:solidFill>
          </a:ln>
          <a:effectLst/>
        </c:spPr>
      </c:pivotFmt>
      <c:pivotFmt>
        <c:idx val="10"/>
        <c:spPr>
          <a:solidFill>
            <a:schemeClr val="tx1">
              <a:lumMod val="65000"/>
              <a:lumOff val="35000"/>
            </a:schemeClr>
          </a:solidFill>
          <a:ln w="19050">
            <a:solidFill>
              <a:schemeClr val="lt1"/>
            </a:solidFill>
          </a:ln>
          <a:effectLst/>
        </c:spPr>
      </c:pivotFmt>
      <c:pivotFmt>
        <c:idx val="11"/>
        <c:spPr>
          <a:solidFill>
            <a:schemeClr val="bg2">
              <a:lumMod val="75000"/>
            </a:schemeClr>
          </a:solidFill>
          <a:ln w="19050">
            <a:solidFill>
              <a:schemeClr val="lt1"/>
            </a:solidFill>
          </a:ln>
          <a:effectLst/>
        </c:spPr>
      </c:pivotFmt>
      <c:pivotFmt>
        <c:idx val="12"/>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chemeClr val="accent1"/>
          </a:solidFill>
          <a:ln w="19050">
            <a:solidFill>
              <a:schemeClr val="lt1"/>
            </a:solidFill>
          </a:ln>
          <a:effectLst/>
        </c:spPr>
      </c:pivotFmt>
      <c:pivotFmt>
        <c:idx val="14"/>
        <c:spPr>
          <a:solidFill>
            <a:schemeClr val="tx2">
              <a:lumMod val="50000"/>
            </a:schemeClr>
          </a:solidFill>
          <a:ln w="19050">
            <a:solidFill>
              <a:schemeClr val="lt1"/>
            </a:solidFill>
          </a:ln>
          <a:effectLst/>
        </c:spPr>
      </c:pivotFmt>
      <c:pivotFmt>
        <c:idx val="15"/>
        <c:spPr>
          <a:solidFill>
            <a:schemeClr val="bg2">
              <a:lumMod val="50000"/>
            </a:schemeClr>
          </a:solidFill>
          <a:ln w="19050">
            <a:solidFill>
              <a:schemeClr val="lt1"/>
            </a:solidFill>
          </a:ln>
          <a:effectLst/>
        </c:spPr>
      </c:pivotFmt>
      <c:pivotFmt>
        <c:idx val="16"/>
        <c:spPr>
          <a:solidFill>
            <a:schemeClr val="tx1">
              <a:lumMod val="65000"/>
              <a:lumOff val="35000"/>
            </a:schemeClr>
          </a:solidFill>
          <a:ln w="19050">
            <a:solidFill>
              <a:schemeClr val="lt1"/>
            </a:solidFill>
          </a:ln>
          <a:effectLst/>
        </c:spPr>
      </c:pivotFmt>
      <c:pivotFmt>
        <c:idx val="17"/>
        <c:spPr>
          <a:solidFill>
            <a:schemeClr val="bg2">
              <a:lumMod val="75000"/>
            </a:schemeClr>
          </a:solidFill>
          <a:ln w="19050">
            <a:solidFill>
              <a:schemeClr val="lt1"/>
            </a:solidFill>
          </a:ln>
          <a:effectLst/>
        </c:spPr>
      </c:pivotFmt>
    </c:pivotFmts>
    <c:plotArea>
      <c:layout/>
      <c:pieChart>
        <c:varyColors val="1"/>
        <c:ser>
          <c:idx val="0"/>
          <c:order val="0"/>
          <c:tx>
            <c:strRef>
              <c:f>PII!$M$1</c:f>
              <c:strCache>
                <c:ptCount val="1"/>
                <c:pt idx="0">
                  <c:v>Total</c:v>
                </c:pt>
              </c:strCache>
            </c:strRef>
          </c:tx>
          <c:dPt>
            <c:idx val="0"/>
            <c:bubble3D val="0"/>
            <c:spPr>
              <a:solidFill>
                <a:srgbClr val="FF0000"/>
              </a:solidFill>
              <a:ln w="19050">
                <a:solidFill>
                  <a:schemeClr val="lt1"/>
                </a:solidFill>
              </a:ln>
              <a:effectLst/>
            </c:spPr>
            <c:extLst>
              <c:ext xmlns:c16="http://schemas.microsoft.com/office/drawing/2014/chart" uri="{C3380CC4-5D6E-409C-BE32-E72D297353CC}">
                <c16:uniqueId val="{00000001-5A4A-4A74-80F3-7A3F98C0642E}"/>
              </c:ext>
            </c:extLst>
          </c:dPt>
          <c:dPt>
            <c:idx val="1"/>
            <c:bubble3D val="0"/>
            <c:spPr>
              <a:solidFill>
                <a:schemeClr val="tx2">
                  <a:lumMod val="50000"/>
                </a:schemeClr>
              </a:solidFill>
              <a:ln w="19050">
                <a:solidFill>
                  <a:schemeClr val="lt1"/>
                </a:solidFill>
              </a:ln>
              <a:effectLst/>
            </c:spPr>
            <c:extLst>
              <c:ext xmlns:c16="http://schemas.microsoft.com/office/drawing/2014/chart" uri="{C3380CC4-5D6E-409C-BE32-E72D297353CC}">
                <c16:uniqueId val="{00000003-5A4A-4A74-80F3-7A3F98C0642E}"/>
              </c:ext>
            </c:extLst>
          </c:dPt>
          <c:dPt>
            <c:idx val="2"/>
            <c:bubble3D val="0"/>
            <c:spPr>
              <a:solidFill>
                <a:schemeClr val="bg2">
                  <a:lumMod val="50000"/>
                </a:schemeClr>
              </a:solidFill>
              <a:ln w="19050">
                <a:solidFill>
                  <a:schemeClr val="lt1"/>
                </a:solidFill>
              </a:ln>
              <a:effectLst/>
            </c:spPr>
            <c:extLst>
              <c:ext xmlns:c16="http://schemas.microsoft.com/office/drawing/2014/chart" uri="{C3380CC4-5D6E-409C-BE32-E72D297353CC}">
                <c16:uniqueId val="{00000005-5A4A-4A74-80F3-7A3F98C0642E}"/>
              </c:ext>
            </c:extLst>
          </c:dPt>
          <c:dPt>
            <c:idx val="3"/>
            <c:bubble3D val="0"/>
            <c:spPr>
              <a:solidFill>
                <a:schemeClr val="tx1">
                  <a:lumMod val="65000"/>
                  <a:lumOff val="35000"/>
                </a:schemeClr>
              </a:solidFill>
              <a:ln w="19050">
                <a:solidFill>
                  <a:schemeClr val="lt1"/>
                </a:solidFill>
              </a:ln>
              <a:effectLst/>
            </c:spPr>
            <c:extLst>
              <c:ext xmlns:c16="http://schemas.microsoft.com/office/drawing/2014/chart" uri="{C3380CC4-5D6E-409C-BE32-E72D297353CC}">
                <c16:uniqueId val="{00000007-5A4A-4A74-80F3-7A3F98C0642E}"/>
              </c:ext>
            </c:extLst>
          </c:dPt>
          <c:dPt>
            <c:idx val="4"/>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9-5A4A-4A74-80F3-7A3F98C0642E}"/>
              </c:ext>
            </c:extLst>
          </c:dPt>
          <c:dLbls>
            <c:dLbl>
              <c:idx val="1"/>
              <c:layout>
                <c:manualLayout>
                  <c:x val="0.10455987238665014"/>
                  <c:y val="0.61938918054602399"/>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868901788856565"/>
                      <c:h val="0.17523993978369412"/>
                    </c:manualLayout>
                  </c15:layout>
                </c:ext>
                <c:ext xmlns:c16="http://schemas.microsoft.com/office/drawing/2014/chart" uri="{C3380CC4-5D6E-409C-BE32-E72D297353CC}">
                  <c16:uniqueId val="{00000003-5A4A-4A74-80F3-7A3F98C0642E}"/>
                </c:ext>
              </c:extLst>
            </c:dLbl>
            <c:dLbl>
              <c:idx val="2"/>
              <c:layout>
                <c:manualLayout>
                  <c:x val="3.738488479648535E-2"/>
                  <c:y val="-3.8613839184761523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8535847126224739"/>
                      <c:h val="0.17523993978369412"/>
                    </c:manualLayout>
                  </c15:layout>
                </c:ext>
                <c:ext xmlns:c16="http://schemas.microsoft.com/office/drawing/2014/chart" uri="{C3380CC4-5D6E-409C-BE32-E72D297353CC}">
                  <c16:uniqueId val="{00000005-5A4A-4A74-80F3-7A3F98C0642E}"/>
                </c:ext>
              </c:extLst>
            </c:dLbl>
            <c:dLbl>
              <c:idx val="3"/>
              <c:layout>
                <c:manualLayout>
                  <c:x val="0.38632835651010083"/>
                  <c:y val="0.24386216683686907"/>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6974080832667263"/>
                      <c:h val="0.16062593840247757"/>
                    </c:manualLayout>
                  </c15:layout>
                </c:ext>
                <c:ext xmlns:c16="http://schemas.microsoft.com/office/drawing/2014/chart" uri="{C3380CC4-5D6E-409C-BE32-E72D297353CC}">
                  <c16:uniqueId val="{00000007-5A4A-4A74-80F3-7A3F98C0642E}"/>
                </c:ext>
              </c:extLst>
            </c:dLbl>
            <c:dLbl>
              <c:idx val="4"/>
              <c:layout>
                <c:manualLayout>
                  <c:x val="0.54183413075019982"/>
                  <c:y val="3.6242470586402079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5231071944961642"/>
                      <c:h val="0.16062593840247757"/>
                    </c:manualLayout>
                  </c15:layout>
                </c:ext>
                <c:ext xmlns:c16="http://schemas.microsoft.com/office/drawing/2014/chart" uri="{C3380CC4-5D6E-409C-BE32-E72D297353CC}">
                  <c16:uniqueId val="{00000009-5A4A-4A74-80F3-7A3F98C0642E}"/>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PII!$L$2:$L$7</c:f>
              <c:strCache>
                <c:ptCount val="5"/>
                <c:pt idx="0">
                  <c:v>NA</c:v>
                </c:pt>
                <c:pt idx="1">
                  <c:v>trainer_kiran</c:v>
                </c:pt>
                <c:pt idx="2">
                  <c:v>trainer_nikhil</c:v>
                </c:pt>
                <c:pt idx="3">
                  <c:v>trainer_sachin</c:v>
                </c:pt>
                <c:pt idx="4">
                  <c:v>trainer_vishal</c:v>
                </c:pt>
              </c:strCache>
            </c:strRef>
          </c:cat>
          <c:val>
            <c:numRef>
              <c:f>PII!$M$2:$M$7</c:f>
              <c:numCache>
                <c:formatCode>General</c:formatCode>
                <c:ptCount val="5"/>
                <c:pt idx="0">
                  <c:v>400</c:v>
                </c:pt>
                <c:pt idx="1">
                  <c:v>38</c:v>
                </c:pt>
                <c:pt idx="2">
                  <c:v>18</c:v>
                </c:pt>
                <c:pt idx="3">
                  <c:v>23</c:v>
                </c:pt>
                <c:pt idx="4">
                  <c:v>15</c:v>
                </c:pt>
              </c:numCache>
            </c:numRef>
          </c:val>
          <c:extLst>
            <c:ext xmlns:c16="http://schemas.microsoft.com/office/drawing/2014/chart" uri="{C3380CC4-5D6E-409C-BE32-E72D297353CC}">
              <c16:uniqueId val="{0000000A-5A4A-4A74-80F3-7A3F98C0642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modified.xlsx]High AR PII only!PivotTable2</c:name>
    <c:fmtId val="4"/>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s>
    <c:plotArea>
      <c:layout/>
      <c:pieChart>
        <c:varyColors val="1"/>
        <c:ser>
          <c:idx val="0"/>
          <c:order val="0"/>
          <c:tx>
            <c:strRef>
              <c:f>'High AR PII only'!$V$1</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766-48E3-B711-B0A8B2F1682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766-48E3-B711-B0A8B2F1682E}"/>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'High AR PII only'!$U$2:$U$4</c:f>
              <c:strCache>
                <c:ptCount val="2"/>
                <c:pt idx="0">
                  <c:v>F</c:v>
                </c:pt>
                <c:pt idx="1">
                  <c:v>M</c:v>
                </c:pt>
              </c:strCache>
            </c:strRef>
          </c:cat>
          <c:val>
            <c:numRef>
              <c:f>'High AR PII only'!$V$2:$V$4</c:f>
              <c:numCache>
                <c:formatCode>General</c:formatCode>
                <c:ptCount val="2"/>
                <c:pt idx="0">
                  <c:v>5</c:v>
                </c:pt>
                <c:pt idx="1">
                  <c:v>30</c:v>
                </c:pt>
              </c:numCache>
            </c:numRef>
          </c:val>
          <c:extLst>
            <c:ext xmlns:c16="http://schemas.microsoft.com/office/drawing/2014/chart" uri="{C3380CC4-5D6E-409C-BE32-E72D297353CC}">
              <c16:uniqueId val="{00000004-E766-48E3-B711-B0A8B2F1682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modified.xlsx]PII!PivotTable1</c:name>
    <c:fmtId val="5"/>
  </c:pivotSource>
  <c:chart>
    <c:autoTitleDeleted val="1"/>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s>
    <c:plotArea>
      <c:layout/>
      <c:pieChart>
        <c:varyColors val="1"/>
        <c:ser>
          <c:idx val="0"/>
          <c:order val="0"/>
          <c:tx>
            <c:strRef>
              <c:f>PII!$T$1</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02E-417B-A11A-9EDD74AC984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02E-417B-A11A-9EDD74AC984E}"/>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PII!$S$2:$S$4</c:f>
              <c:strCache>
                <c:ptCount val="2"/>
                <c:pt idx="0">
                  <c:v>F</c:v>
                </c:pt>
                <c:pt idx="1">
                  <c:v>M</c:v>
                </c:pt>
              </c:strCache>
            </c:strRef>
          </c:cat>
          <c:val>
            <c:numRef>
              <c:f>PII!$T$2:$T$4</c:f>
              <c:numCache>
                <c:formatCode>General</c:formatCode>
                <c:ptCount val="2"/>
                <c:pt idx="0">
                  <c:v>109</c:v>
                </c:pt>
                <c:pt idx="1">
                  <c:v>385</c:v>
                </c:pt>
              </c:numCache>
            </c:numRef>
          </c:val>
          <c:extLst>
            <c:ext xmlns:c16="http://schemas.microsoft.com/office/drawing/2014/chart" uri="{C3380CC4-5D6E-409C-BE32-E72D297353CC}">
              <c16:uniqueId val="{00000004-D02E-417B-A11A-9EDD74AC984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[PII modified.xlsx]High AR PII only!PivotTable1</c:name>
    <c:fmtId val="7"/>
  </c:pivotSource>
  <c:chart>
    <c:autoTitleDeleted val="1"/>
    <c:pivotFmts>
      <c:pivotFmt>
        <c:idx val="0"/>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rgbClr val="FF0000"/>
          </a:solidFill>
          <a:ln w="19050">
            <a:solidFill>
              <a:schemeClr val="lt1"/>
            </a:solidFill>
          </a:ln>
          <a:effectLst/>
        </c:spPr>
      </c:pivotFmt>
      <c:pivotFmt>
        <c:idx val="2"/>
        <c:spPr>
          <a:solidFill>
            <a:schemeClr val="tx2">
              <a:lumMod val="50000"/>
            </a:schemeClr>
          </a:solidFill>
          <a:ln w="19050">
            <a:solidFill>
              <a:schemeClr val="lt1"/>
            </a:solidFill>
          </a:ln>
          <a:effectLst/>
        </c:spPr>
      </c:pivotFmt>
      <c:pivotFmt>
        <c:idx val="3"/>
        <c:spPr>
          <a:solidFill>
            <a:schemeClr val="tx2">
              <a:lumMod val="60000"/>
              <a:lumOff val="40000"/>
            </a:schemeClr>
          </a:solidFill>
          <a:ln w="19050">
            <a:solidFill>
              <a:schemeClr val="lt1"/>
            </a:solidFill>
          </a:ln>
          <a:effectLst/>
        </c:spPr>
      </c:pivotFmt>
      <c:pivotFmt>
        <c:idx val="4"/>
        <c:spPr>
          <a:solidFill>
            <a:schemeClr val="bg2">
              <a:lumMod val="90000"/>
            </a:schemeClr>
          </a:solidFill>
          <a:ln w="19050">
            <a:solidFill>
              <a:schemeClr val="lt1"/>
            </a:solidFill>
          </a:ln>
          <a:effectLst/>
        </c:spPr>
      </c:pivotFmt>
      <c:pivotFmt>
        <c:idx val="5"/>
        <c:spPr>
          <a:solidFill>
            <a:schemeClr val="tx1">
              <a:lumMod val="65000"/>
              <a:lumOff val="35000"/>
            </a:schemeClr>
          </a:solidFill>
          <a:ln w="19050">
            <a:solidFill>
              <a:schemeClr val="lt1"/>
            </a:solidFill>
          </a:ln>
          <a:effectLst/>
        </c:spPr>
      </c:pivotFmt>
      <c:pivotFmt>
        <c:idx val="6"/>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7"/>
        <c:spPr>
          <a:solidFill>
            <a:srgbClr val="FF0000"/>
          </a:solidFill>
          <a:ln w="19050">
            <a:solidFill>
              <a:schemeClr val="lt1"/>
            </a:solidFill>
          </a:ln>
          <a:effectLst/>
        </c:spPr>
      </c:pivotFmt>
      <c:pivotFmt>
        <c:idx val="8"/>
        <c:spPr>
          <a:solidFill>
            <a:schemeClr val="tx2">
              <a:lumMod val="50000"/>
            </a:schemeClr>
          </a:solidFill>
          <a:ln w="19050">
            <a:solidFill>
              <a:schemeClr val="lt1"/>
            </a:solidFill>
          </a:ln>
          <a:effectLst/>
        </c:spPr>
      </c:pivotFmt>
      <c:pivotFmt>
        <c:idx val="9"/>
        <c:spPr>
          <a:solidFill>
            <a:schemeClr val="tx2">
              <a:lumMod val="60000"/>
              <a:lumOff val="40000"/>
            </a:schemeClr>
          </a:solidFill>
          <a:ln w="19050">
            <a:solidFill>
              <a:schemeClr val="lt1"/>
            </a:solidFill>
          </a:ln>
          <a:effectLst/>
        </c:spPr>
      </c:pivotFmt>
      <c:pivotFmt>
        <c:idx val="10"/>
        <c:spPr>
          <a:solidFill>
            <a:schemeClr val="bg2">
              <a:lumMod val="90000"/>
            </a:schemeClr>
          </a:solidFill>
          <a:ln w="19050">
            <a:solidFill>
              <a:schemeClr val="lt1"/>
            </a:solidFill>
          </a:ln>
          <a:effectLst/>
        </c:spPr>
      </c:pivotFmt>
      <c:pivotFmt>
        <c:idx val="11"/>
        <c:spPr>
          <a:solidFill>
            <a:schemeClr val="tx1">
              <a:lumMod val="65000"/>
              <a:lumOff val="35000"/>
            </a:schemeClr>
          </a:solidFill>
          <a:ln w="19050">
            <a:solidFill>
              <a:schemeClr val="lt1"/>
            </a:solidFill>
          </a:ln>
          <a:effectLst/>
        </c:spPr>
      </c:pivotFmt>
      <c:pivotFmt>
        <c:idx val="12"/>
        <c:spPr>
          <a:solidFill>
            <a:schemeClr val="accent1"/>
          </a:solidFill>
          <a:ln w="19050">
            <a:solidFill>
              <a:schemeClr val="lt1"/>
            </a:solidFill>
          </a:ln>
          <a:effectLst/>
        </c:spPr>
        <c:marker>
          <c:symbol val="none"/>
        </c:marker>
        <c:dLbl>
          <c:idx val="0"/>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rgbClr val="FF0000"/>
          </a:solidFill>
          <a:ln w="19050">
            <a:solidFill>
              <a:schemeClr val="lt1"/>
            </a:solidFill>
          </a:ln>
          <a:effectLst/>
        </c:spPr>
      </c:pivotFmt>
      <c:pivotFmt>
        <c:idx val="14"/>
        <c:spPr>
          <a:solidFill>
            <a:schemeClr val="tx2">
              <a:lumMod val="50000"/>
            </a:schemeClr>
          </a:solidFill>
          <a:ln w="19050">
            <a:solidFill>
              <a:schemeClr val="lt1"/>
            </a:solidFill>
          </a:ln>
          <a:effectLst/>
        </c:spPr>
      </c:pivotFmt>
      <c:pivotFmt>
        <c:idx val="15"/>
        <c:spPr>
          <a:solidFill>
            <a:schemeClr val="tx2">
              <a:lumMod val="60000"/>
              <a:lumOff val="40000"/>
            </a:schemeClr>
          </a:solidFill>
          <a:ln w="19050">
            <a:solidFill>
              <a:schemeClr val="lt1"/>
            </a:solidFill>
          </a:ln>
          <a:effectLst/>
        </c:spPr>
      </c:pivotFmt>
      <c:pivotFmt>
        <c:idx val="16"/>
        <c:spPr>
          <a:solidFill>
            <a:schemeClr val="bg2">
              <a:lumMod val="90000"/>
            </a:schemeClr>
          </a:solidFill>
          <a:ln w="19050">
            <a:solidFill>
              <a:schemeClr val="lt1"/>
            </a:solidFill>
          </a:ln>
          <a:effectLst/>
        </c:spPr>
      </c:pivotFmt>
      <c:pivotFmt>
        <c:idx val="17"/>
        <c:spPr>
          <a:solidFill>
            <a:schemeClr val="tx1">
              <a:lumMod val="65000"/>
              <a:lumOff val="35000"/>
            </a:schemeClr>
          </a:solidFill>
          <a:ln w="19050">
            <a:solidFill>
              <a:schemeClr val="lt1"/>
            </a:solidFill>
          </a:ln>
          <a:effectLst/>
        </c:spPr>
      </c:pivotFmt>
    </c:pivotFmts>
    <c:plotArea>
      <c:layout/>
      <c:pieChart>
        <c:varyColors val="1"/>
        <c:ser>
          <c:idx val="0"/>
          <c:order val="0"/>
          <c:tx>
            <c:strRef>
              <c:f>'High AR PII only'!$S$1</c:f>
              <c:strCache>
                <c:ptCount val="1"/>
                <c:pt idx="0">
                  <c:v>Total</c:v>
                </c:pt>
              </c:strCache>
            </c:strRef>
          </c:tx>
          <c:dPt>
            <c:idx val="0"/>
            <c:bubble3D val="0"/>
            <c:spPr>
              <a:solidFill>
                <a:srgbClr val="FF0000"/>
              </a:solidFill>
              <a:ln w="19050">
                <a:solidFill>
                  <a:schemeClr val="lt1"/>
                </a:solidFill>
              </a:ln>
              <a:effectLst/>
            </c:spPr>
            <c:extLst>
              <c:ext xmlns:c16="http://schemas.microsoft.com/office/drawing/2014/chart" uri="{C3380CC4-5D6E-409C-BE32-E72D297353CC}">
                <c16:uniqueId val="{00000001-5007-41A7-B100-9ACAEB287D85}"/>
              </c:ext>
            </c:extLst>
          </c:dPt>
          <c:dPt>
            <c:idx val="1"/>
            <c:bubble3D val="0"/>
            <c:spPr>
              <a:solidFill>
                <a:schemeClr val="tx2">
                  <a:lumMod val="50000"/>
                </a:schemeClr>
              </a:solidFill>
              <a:ln w="19050">
                <a:solidFill>
                  <a:schemeClr val="lt1"/>
                </a:solidFill>
              </a:ln>
              <a:effectLst/>
            </c:spPr>
            <c:extLst>
              <c:ext xmlns:c16="http://schemas.microsoft.com/office/drawing/2014/chart" uri="{C3380CC4-5D6E-409C-BE32-E72D297353CC}">
                <c16:uniqueId val="{00000003-5007-41A7-B100-9ACAEB287D85}"/>
              </c:ext>
            </c:extLst>
          </c:dPt>
          <c:dPt>
            <c:idx val="2"/>
            <c:bubble3D val="0"/>
            <c:spPr>
              <a:solidFill>
                <a:schemeClr val="tx2">
                  <a:lumMod val="60000"/>
                  <a:lumOff val="40000"/>
                </a:schemeClr>
              </a:solidFill>
              <a:ln w="19050">
                <a:solidFill>
                  <a:schemeClr val="lt1"/>
                </a:solidFill>
              </a:ln>
              <a:effectLst/>
            </c:spPr>
            <c:extLst>
              <c:ext xmlns:c16="http://schemas.microsoft.com/office/drawing/2014/chart" uri="{C3380CC4-5D6E-409C-BE32-E72D297353CC}">
                <c16:uniqueId val="{00000005-5007-41A7-B100-9ACAEB287D85}"/>
              </c:ext>
            </c:extLst>
          </c:dPt>
          <c:dPt>
            <c:idx val="3"/>
            <c:bubble3D val="0"/>
            <c:spPr>
              <a:solidFill>
                <a:schemeClr val="bg2">
                  <a:lumMod val="90000"/>
                </a:schemeClr>
              </a:solidFill>
              <a:ln w="19050">
                <a:solidFill>
                  <a:schemeClr val="lt1"/>
                </a:solidFill>
              </a:ln>
              <a:effectLst/>
            </c:spPr>
            <c:extLst>
              <c:ext xmlns:c16="http://schemas.microsoft.com/office/drawing/2014/chart" uri="{C3380CC4-5D6E-409C-BE32-E72D297353CC}">
                <c16:uniqueId val="{00000007-5007-41A7-B100-9ACAEB287D85}"/>
              </c:ext>
            </c:extLst>
          </c:dPt>
          <c:dPt>
            <c:idx val="4"/>
            <c:bubble3D val="0"/>
            <c:spPr>
              <a:solidFill>
                <a:schemeClr val="tx1">
                  <a:lumMod val="65000"/>
                  <a:lumOff val="35000"/>
                </a:schemeClr>
              </a:solidFill>
              <a:ln w="19050">
                <a:solidFill>
                  <a:schemeClr val="lt1"/>
                </a:solidFill>
              </a:ln>
              <a:effectLst/>
            </c:spPr>
            <c:extLst>
              <c:ext xmlns:c16="http://schemas.microsoft.com/office/drawing/2014/chart" uri="{C3380CC4-5D6E-409C-BE32-E72D297353CC}">
                <c16:uniqueId val="{00000009-5007-41A7-B100-9ACAEB287D85}"/>
              </c:ext>
            </c:extLst>
          </c:dPt>
          <c:dLbls>
            <c:dLbl>
              <c:idx val="1"/>
              <c:layout>
                <c:manualLayout>
                  <c:x val="0.60920520398551403"/>
                  <c:y val="-8.2617908911973306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722029616679494"/>
                      <c:h val="0.14478325418952143"/>
                    </c:manualLayout>
                  </c15:layout>
                </c:ext>
                <c:ext xmlns:c16="http://schemas.microsoft.com/office/drawing/2014/chart" uri="{C3380CC4-5D6E-409C-BE32-E72D297353CC}">
                  <c16:uniqueId val="{00000003-5007-41A7-B100-9ACAEB287D85}"/>
                </c:ext>
              </c:extLst>
            </c:dLbl>
            <c:dLbl>
              <c:idx val="2"/>
              <c:layout>
                <c:manualLayout>
                  <c:x val="3.686273527300879E-2"/>
                  <c:y val="0.3592089144904592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7345458367413156"/>
                      <c:h val="0.1304148976099031"/>
                    </c:manualLayout>
                  </c15:layout>
                </c:ext>
                <c:ext xmlns:c16="http://schemas.microsoft.com/office/drawing/2014/chart" uri="{C3380CC4-5D6E-409C-BE32-E72D297353CC}">
                  <c16:uniqueId val="{00000005-5007-41A7-B100-9ACAEB287D85}"/>
                </c:ext>
              </c:extLst>
            </c:dLbl>
            <c:dLbl>
              <c:idx val="3"/>
              <c:layout>
                <c:manualLayout>
                  <c:x val="0.10476777393381449"/>
                  <c:y val="-0.17601236810032511"/>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6950096747493774"/>
                      <c:h val="0.1304148976099031"/>
                    </c:manualLayout>
                  </c15:layout>
                </c:ext>
                <c:ext xmlns:c16="http://schemas.microsoft.com/office/drawing/2014/chart" uri="{C3380CC4-5D6E-409C-BE32-E72D297353CC}">
                  <c16:uniqueId val="{00000007-5007-41A7-B100-9ACAEB287D85}"/>
                </c:ext>
              </c:extLst>
            </c:dLbl>
            <c:dLbl>
              <c:idx val="4"/>
              <c:layout>
                <c:manualLayout>
                  <c:x val="0.61308549190898864"/>
                  <c:y val="-5.3881337173568897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30353842539138209"/>
                      <c:h val="0.1304148976099031"/>
                    </c:manualLayout>
                  </c15:layout>
                </c:ext>
                <c:ext xmlns:c16="http://schemas.microsoft.com/office/drawing/2014/chart" uri="{C3380CC4-5D6E-409C-BE32-E72D297353CC}">
                  <c16:uniqueId val="{00000009-5007-41A7-B100-9ACAEB287D85}"/>
                </c:ext>
              </c:extLst>
            </c:dLbl>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'High AR PII only'!$R$2:$R$7</c:f>
              <c:strCache>
                <c:ptCount val="5"/>
                <c:pt idx="0">
                  <c:v>NA</c:v>
                </c:pt>
                <c:pt idx="1">
                  <c:v>trainer_kiran</c:v>
                </c:pt>
                <c:pt idx="2">
                  <c:v>trainer_nikhil</c:v>
                </c:pt>
                <c:pt idx="3">
                  <c:v>trainer_sachin</c:v>
                </c:pt>
                <c:pt idx="4">
                  <c:v>trainer_vishal</c:v>
                </c:pt>
              </c:strCache>
            </c:strRef>
          </c:cat>
          <c:val>
            <c:numRef>
              <c:f>'High AR PII only'!$S$2:$S$7</c:f>
              <c:numCache>
                <c:formatCode>General</c:formatCode>
                <c:ptCount val="5"/>
                <c:pt idx="0">
                  <c:v>11</c:v>
                </c:pt>
                <c:pt idx="1">
                  <c:v>15</c:v>
                </c:pt>
                <c:pt idx="2">
                  <c:v>3</c:v>
                </c:pt>
                <c:pt idx="3">
                  <c:v>2</c:v>
                </c:pt>
                <c:pt idx="4">
                  <c:v>4</c:v>
                </c:pt>
              </c:numCache>
            </c:numRef>
          </c:val>
          <c:extLst>
            <c:ext xmlns:c16="http://schemas.microsoft.com/office/drawing/2014/chart" uri="{C3380CC4-5D6E-409C-BE32-E72D297353CC}">
              <c16:uniqueId val="{0000000A-5007-41A7-B100-9ACAEB287D85}"/>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[PIPO.xlsx]Sheet1!PivotTable1</c:name>
    <c:fmtId val="30"/>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Workout</a:t>
            </a:r>
            <a:r>
              <a:rPr lang="en-IN" baseline="0"/>
              <a:t> frequency vs Hour</a:t>
            </a:r>
            <a:endParaRPr lang="en-IN"/>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Sheet1!$K$6</c:f>
              <c:strCache>
                <c:ptCount val="1"/>
                <c:pt idx="0">
                  <c:v>Total</c:v>
                </c:pt>
              </c:strCache>
            </c:strRef>
          </c:tx>
          <c:spPr>
            <a:ln w="34925"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a:solidFill>
                  <a:schemeClr val="accent1"/>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Sheet1!$J$7:$J$23</c:f>
              <c:strCache>
                <c:ptCount val="16"/>
                <c:pt idx="0">
                  <c:v>06</c:v>
                </c:pt>
                <c:pt idx="1">
                  <c:v>07</c:v>
                </c:pt>
                <c:pt idx="2">
                  <c:v>08</c:v>
                </c:pt>
                <c:pt idx="3">
                  <c:v>09</c:v>
                </c:pt>
                <c:pt idx="4">
                  <c:v>10</c:v>
                </c:pt>
                <c:pt idx="5">
                  <c:v>11</c:v>
                </c:pt>
                <c:pt idx="6">
                  <c:v>12</c:v>
                </c:pt>
                <c:pt idx="7">
                  <c:v>13</c:v>
                </c:pt>
                <c:pt idx="8">
                  <c:v>14</c:v>
                </c:pt>
                <c:pt idx="9">
                  <c:v>15</c:v>
                </c:pt>
                <c:pt idx="10">
                  <c:v>16</c:v>
                </c:pt>
                <c:pt idx="11">
                  <c:v>17</c:v>
                </c:pt>
                <c:pt idx="12">
                  <c:v>18</c:v>
                </c:pt>
                <c:pt idx="13">
                  <c:v>19</c:v>
                </c:pt>
                <c:pt idx="14">
                  <c:v>20</c:v>
                </c:pt>
                <c:pt idx="15">
                  <c:v>21</c:v>
                </c:pt>
              </c:strCache>
            </c:strRef>
          </c:cat>
          <c:val>
            <c:numRef>
              <c:f>Sheet1!$K$7:$K$23</c:f>
              <c:numCache>
                <c:formatCode>General</c:formatCode>
                <c:ptCount val="16"/>
                <c:pt idx="0">
                  <c:v>3318</c:v>
                </c:pt>
                <c:pt idx="1">
                  <c:v>4381</c:v>
                </c:pt>
                <c:pt idx="2">
                  <c:v>3622</c:v>
                </c:pt>
                <c:pt idx="3">
                  <c:v>2554</c:v>
                </c:pt>
                <c:pt idx="4">
                  <c:v>1936</c:v>
                </c:pt>
                <c:pt idx="5">
                  <c:v>972</c:v>
                </c:pt>
                <c:pt idx="6">
                  <c:v>308</c:v>
                </c:pt>
                <c:pt idx="7">
                  <c:v>318</c:v>
                </c:pt>
                <c:pt idx="8">
                  <c:v>642</c:v>
                </c:pt>
                <c:pt idx="9">
                  <c:v>707</c:v>
                </c:pt>
                <c:pt idx="10">
                  <c:v>1721</c:v>
                </c:pt>
                <c:pt idx="11">
                  <c:v>2337</c:v>
                </c:pt>
                <c:pt idx="12">
                  <c:v>2955</c:v>
                </c:pt>
                <c:pt idx="13">
                  <c:v>869</c:v>
                </c:pt>
                <c:pt idx="14">
                  <c:v>479</c:v>
                </c:pt>
                <c:pt idx="15">
                  <c:v>230</c:v>
                </c:pt>
              </c:numCache>
            </c:numRef>
          </c:val>
          <c:smooth val="0"/>
          <c:extLst>
            <c:ext xmlns:c16="http://schemas.microsoft.com/office/drawing/2014/chart" uri="{C3380CC4-5D6E-409C-BE32-E72D297353CC}">
              <c16:uniqueId val="{00000000-1B1E-4D22-931D-F52E5B7CE598}"/>
            </c:ext>
          </c:extLst>
        </c:ser>
        <c:dLbls>
          <c:dLblPos val="t"/>
          <c:showLegendKey val="0"/>
          <c:showVal val="1"/>
          <c:showCatName val="0"/>
          <c:showSerName val="0"/>
          <c:showPercent val="0"/>
          <c:showBubbleSize val="0"/>
        </c:dLbls>
        <c:marker val="1"/>
        <c:smooth val="0"/>
        <c:axId val="1979527712"/>
        <c:axId val="1979529376"/>
      </c:lineChart>
      <c:catAx>
        <c:axId val="1979527712"/>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a:p>
                <a:pPr>
                  <a:defRPr/>
                </a:pPr>
                <a:r>
                  <a:rPr lang="en-US"/>
                  <a:t>Hour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9376"/>
        <c:crosses val="autoZero"/>
        <c:auto val="1"/>
        <c:lblAlgn val="ctr"/>
        <c:lblOffset val="100"/>
        <c:noMultiLvlLbl val="0"/>
      </c:catAx>
      <c:valAx>
        <c:axId val="1979529376"/>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 count</a:t>
                </a:r>
                <a:r>
                  <a:rPr lang="en-IN" baseline="0"/>
                  <a:t> of total people in the gym</a:t>
                </a:r>
                <a:endParaRPr lang="en-IN"/>
              </a:p>
            </c:rich>
          </c:tx>
          <c:layout>
            <c:manualLayout>
              <c:xMode val="edge"/>
              <c:yMode val="edge"/>
              <c:x val="1.9444444444444445E-2"/>
              <c:y val="0.13569225721784778"/>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7952771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Reversed" id="21">
  <a:schemeClr val="accent1"/>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withinLinearReversed" id="21">
  <a:schemeClr val="accent1"/>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0.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160C78-EA08-48B3-9405-033B86BA76EA}" type="doc">
      <dgm:prSet loTypeId="urn:microsoft.com/office/officeart/2005/8/layout/process2" loCatId="process" qsTypeId="urn:microsoft.com/office/officeart/2005/8/quickstyle/simple1" qsCatId="simple" csTypeId="urn:microsoft.com/office/officeart/2005/8/colors/accent1_2" csCatId="accent1" phldr="1"/>
      <dgm:spPr/>
    </dgm:pt>
    <dgm:pt modelId="{B0E79505-3A2D-4AAA-90F5-A10FC4C14BD1}">
      <dgm:prSet phldrT="[Text]" custT="1"/>
      <dgm:spPr/>
      <dgm:t>
        <a:bodyPr/>
        <a:lstStyle/>
        <a:p>
          <a:r>
            <a:rPr lang="en-US" sz="1600" b="1" i="0" dirty="0">
              <a:solidFill>
                <a:schemeClr val="tx1"/>
              </a:solidFill>
            </a:rPr>
            <a:t>Address the issue of low client retention</a:t>
          </a:r>
          <a:endParaRPr lang="en-IN" sz="1600" b="1" dirty="0">
            <a:solidFill>
              <a:schemeClr val="tx1"/>
            </a:solidFill>
          </a:endParaRPr>
        </a:p>
      </dgm:t>
    </dgm:pt>
    <dgm:pt modelId="{0FD44FA3-3A07-4AA4-8FE9-CACC7DB86CDB}" type="parTrans" cxnId="{B3F93743-8892-4166-B433-9A048E0ACC58}">
      <dgm:prSet/>
      <dgm:spPr/>
      <dgm:t>
        <a:bodyPr/>
        <a:lstStyle/>
        <a:p>
          <a:endParaRPr lang="en-IN"/>
        </a:p>
      </dgm:t>
    </dgm:pt>
    <dgm:pt modelId="{6C655789-7E17-4F08-A8B7-51E778191CF7}" type="sibTrans" cxnId="{B3F93743-8892-4166-B433-9A048E0ACC58}">
      <dgm:prSet/>
      <dgm:spPr/>
      <dgm:t>
        <a:bodyPr/>
        <a:lstStyle/>
        <a:p>
          <a:endParaRPr lang="en-IN"/>
        </a:p>
      </dgm:t>
    </dgm:pt>
    <dgm:pt modelId="{98425516-5132-41AB-8E09-54475BFC95A2}">
      <dgm:prSet phldrT="[Text]" custT="1"/>
      <dgm:spPr/>
      <dgm:t>
        <a:bodyPr/>
        <a:lstStyle/>
        <a:p>
          <a:r>
            <a:rPr lang="en-US" sz="1600" b="1" dirty="0">
              <a:solidFill>
                <a:schemeClr val="tx1"/>
              </a:solidFill>
            </a:rPr>
            <a:t>Identification of dedicated clients</a:t>
          </a:r>
          <a:endParaRPr lang="en-IN" sz="1800" b="1" dirty="0">
            <a:solidFill>
              <a:schemeClr val="tx1"/>
            </a:solidFill>
          </a:endParaRPr>
        </a:p>
      </dgm:t>
    </dgm:pt>
    <dgm:pt modelId="{D0D83D78-E103-4C4B-BDBF-D89BB95E6729}" type="parTrans" cxnId="{B0281932-DF62-4FF8-8CC0-5176A6B042E9}">
      <dgm:prSet/>
      <dgm:spPr/>
      <dgm:t>
        <a:bodyPr/>
        <a:lstStyle/>
        <a:p>
          <a:endParaRPr lang="en-IN"/>
        </a:p>
      </dgm:t>
    </dgm:pt>
    <dgm:pt modelId="{0FB9B2DC-EA69-421D-921E-189B43AF190A}" type="sibTrans" cxnId="{B0281932-DF62-4FF8-8CC0-5176A6B042E9}">
      <dgm:prSet/>
      <dgm:spPr/>
      <dgm:t>
        <a:bodyPr/>
        <a:lstStyle/>
        <a:p>
          <a:endParaRPr lang="en-IN"/>
        </a:p>
      </dgm:t>
    </dgm:pt>
    <dgm:pt modelId="{77D75F3E-5540-44B1-8B9A-7F1B54F83DB0}">
      <dgm:prSet phldrT="[Text]" custT="1"/>
      <dgm:spPr/>
      <dgm:t>
        <a:bodyPr/>
        <a:lstStyle/>
        <a:p>
          <a:r>
            <a:rPr lang="en-US" sz="1600" b="1" i="0" dirty="0">
              <a:solidFill>
                <a:schemeClr val="tx1"/>
              </a:solidFill>
            </a:rPr>
            <a:t>Find traits associated with committed gym clients</a:t>
          </a:r>
          <a:endParaRPr lang="en-IN" sz="1600" b="1" dirty="0">
            <a:solidFill>
              <a:schemeClr val="tx1"/>
            </a:solidFill>
          </a:endParaRPr>
        </a:p>
      </dgm:t>
    </dgm:pt>
    <dgm:pt modelId="{22B8948D-5BCF-45FA-927D-B23F88AB8B96}" type="parTrans" cxnId="{2A2EADF3-5772-4D4E-9F6E-F770310E7897}">
      <dgm:prSet/>
      <dgm:spPr/>
      <dgm:t>
        <a:bodyPr/>
        <a:lstStyle/>
        <a:p>
          <a:endParaRPr lang="en-IN"/>
        </a:p>
      </dgm:t>
    </dgm:pt>
    <dgm:pt modelId="{8B021DEC-DC6F-48F8-B180-840F6ACA1BAA}" type="sibTrans" cxnId="{2A2EADF3-5772-4D4E-9F6E-F770310E7897}">
      <dgm:prSet/>
      <dgm:spPr/>
      <dgm:t>
        <a:bodyPr/>
        <a:lstStyle/>
        <a:p>
          <a:endParaRPr lang="en-IN"/>
        </a:p>
      </dgm:t>
    </dgm:pt>
    <dgm:pt modelId="{A614CB23-8AD4-49ED-9A4B-801C99742056}">
      <dgm:prSet phldrT="[Text]" custT="1"/>
      <dgm:spPr/>
      <dgm:t>
        <a:bodyPr/>
        <a:lstStyle/>
        <a:p>
          <a:r>
            <a:rPr lang="en-US" sz="1600" b="1" dirty="0">
              <a:solidFill>
                <a:schemeClr val="tx1"/>
              </a:solidFill>
            </a:rPr>
            <a:t>Make use of the extracted information</a:t>
          </a:r>
          <a:endParaRPr lang="en-IN" sz="1600" b="1" dirty="0">
            <a:solidFill>
              <a:schemeClr val="tx1"/>
            </a:solidFill>
          </a:endParaRPr>
        </a:p>
      </dgm:t>
    </dgm:pt>
    <dgm:pt modelId="{70BCEDA9-EF7D-471A-B133-4E4E3EDC5C54}" type="parTrans" cxnId="{767BF60A-7C84-44A0-B946-6D641C99E36C}">
      <dgm:prSet/>
      <dgm:spPr/>
      <dgm:t>
        <a:bodyPr/>
        <a:lstStyle/>
        <a:p>
          <a:endParaRPr lang="en-IN"/>
        </a:p>
      </dgm:t>
    </dgm:pt>
    <dgm:pt modelId="{2EA2597E-31F7-4E56-AEC4-54C5A49EFD8F}" type="sibTrans" cxnId="{767BF60A-7C84-44A0-B946-6D641C99E36C}">
      <dgm:prSet/>
      <dgm:spPr/>
      <dgm:t>
        <a:bodyPr/>
        <a:lstStyle/>
        <a:p>
          <a:endParaRPr lang="en-IN"/>
        </a:p>
      </dgm:t>
    </dgm:pt>
    <dgm:pt modelId="{671972C0-2973-47FC-A870-52E590EDE242}" type="pres">
      <dgm:prSet presAssocID="{A2160C78-EA08-48B3-9405-033B86BA76EA}" presName="linearFlow" presStyleCnt="0">
        <dgm:presLayoutVars>
          <dgm:resizeHandles val="exact"/>
        </dgm:presLayoutVars>
      </dgm:prSet>
      <dgm:spPr/>
    </dgm:pt>
    <dgm:pt modelId="{4C30A3E9-2AC6-4ECB-A076-7385190F6760}" type="pres">
      <dgm:prSet presAssocID="{B0E79505-3A2D-4AAA-90F5-A10FC4C14BD1}" presName="node" presStyleLbl="node1" presStyleIdx="0" presStyleCnt="4">
        <dgm:presLayoutVars>
          <dgm:bulletEnabled val="1"/>
        </dgm:presLayoutVars>
      </dgm:prSet>
      <dgm:spPr/>
    </dgm:pt>
    <dgm:pt modelId="{8BFD4FC2-7A59-4BA7-B191-EE2F9C4853C2}" type="pres">
      <dgm:prSet presAssocID="{6C655789-7E17-4F08-A8B7-51E778191CF7}" presName="sibTrans" presStyleLbl="sibTrans2D1" presStyleIdx="0" presStyleCnt="3"/>
      <dgm:spPr/>
    </dgm:pt>
    <dgm:pt modelId="{6A269BB4-9090-43F6-A6C7-135ED6FD2E1F}" type="pres">
      <dgm:prSet presAssocID="{6C655789-7E17-4F08-A8B7-51E778191CF7}" presName="connectorText" presStyleLbl="sibTrans2D1" presStyleIdx="0" presStyleCnt="3"/>
      <dgm:spPr/>
    </dgm:pt>
    <dgm:pt modelId="{A8809C53-3AD1-4469-A02D-A0FC942B6B64}" type="pres">
      <dgm:prSet presAssocID="{98425516-5132-41AB-8E09-54475BFC95A2}" presName="node" presStyleLbl="node1" presStyleIdx="1" presStyleCnt="4">
        <dgm:presLayoutVars>
          <dgm:bulletEnabled val="1"/>
        </dgm:presLayoutVars>
      </dgm:prSet>
      <dgm:spPr/>
    </dgm:pt>
    <dgm:pt modelId="{D19D6A7B-9BD7-415C-BF8E-BCA8AD7ACEED}" type="pres">
      <dgm:prSet presAssocID="{0FB9B2DC-EA69-421D-921E-189B43AF190A}" presName="sibTrans" presStyleLbl="sibTrans2D1" presStyleIdx="1" presStyleCnt="3"/>
      <dgm:spPr/>
    </dgm:pt>
    <dgm:pt modelId="{5961E64D-C310-4D79-A9C8-DAF1FADB2E7E}" type="pres">
      <dgm:prSet presAssocID="{0FB9B2DC-EA69-421D-921E-189B43AF190A}" presName="connectorText" presStyleLbl="sibTrans2D1" presStyleIdx="1" presStyleCnt="3"/>
      <dgm:spPr/>
    </dgm:pt>
    <dgm:pt modelId="{6E7E9AB0-A55A-4B9F-9139-FC1C1183F81A}" type="pres">
      <dgm:prSet presAssocID="{77D75F3E-5540-44B1-8B9A-7F1B54F83DB0}" presName="node" presStyleLbl="node1" presStyleIdx="2" presStyleCnt="4" custScaleX="100273" custScaleY="164910" custLinFactNeighborX="266" custLinFactNeighborY="5128">
        <dgm:presLayoutVars>
          <dgm:bulletEnabled val="1"/>
        </dgm:presLayoutVars>
      </dgm:prSet>
      <dgm:spPr/>
    </dgm:pt>
    <dgm:pt modelId="{31A3274E-D953-4F1E-B97E-CA700C7274F9}" type="pres">
      <dgm:prSet presAssocID="{8B021DEC-DC6F-48F8-B180-840F6ACA1BAA}" presName="sibTrans" presStyleLbl="sibTrans2D1" presStyleIdx="2" presStyleCnt="3"/>
      <dgm:spPr/>
    </dgm:pt>
    <dgm:pt modelId="{2AB9FB21-BD70-43D7-A3B7-03AD8DA3047C}" type="pres">
      <dgm:prSet presAssocID="{8B021DEC-DC6F-48F8-B180-840F6ACA1BAA}" presName="connectorText" presStyleLbl="sibTrans2D1" presStyleIdx="2" presStyleCnt="3"/>
      <dgm:spPr/>
    </dgm:pt>
    <dgm:pt modelId="{2F666FA3-DDD8-4029-8617-7111D041EF22}" type="pres">
      <dgm:prSet presAssocID="{A614CB23-8AD4-49ED-9A4B-801C99742056}" presName="node" presStyleLbl="node1" presStyleIdx="3" presStyleCnt="4" custScaleY="164900">
        <dgm:presLayoutVars>
          <dgm:bulletEnabled val="1"/>
        </dgm:presLayoutVars>
      </dgm:prSet>
      <dgm:spPr/>
    </dgm:pt>
  </dgm:ptLst>
  <dgm:cxnLst>
    <dgm:cxn modelId="{94043D08-51BE-49EF-BF73-54B852B24D2B}" type="presOf" srcId="{A2160C78-EA08-48B3-9405-033B86BA76EA}" destId="{671972C0-2973-47FC-A870-52E590EDE242}" srcOrd="0" destOrd="0" presId="urn:microsoft.com/office/officeart/2005/8/layout/process2"/>
    <dgm:cxn modelId="{767BF60A-7C84-44A0-B946-6D641C99E36C}" srcId="{A2160C78-EA08-48B3-9405-033B86BA76EA}" destId="{A614CB23-8AD4-49ED-9A4B-801C99742056}" srcOrd="3" destOrd="0" parTransId="{70BCEDA9-EF7D-471A-B133-4E4E3EDC5C54}" sibTransId="{2EA2597E-31F7-4E56-AEC4-54C5A49EFD8F}"/>
    <dgm:cxn modelId="{2A772C19-1979-4618-99D7-FC142D6A8F15}" type="presOf" srcId="{98425516-5132-41AB-8E09-54475BFC95A2}" destId="{A8809C53-3AD1-4469-A02D-A0FC942B6B64}" srcOrd="0" destOrd="0" presId="urn:microsoft.com/office/officeart/2005/8/layout/process2"/>
    <dgm:cxn modelId="{6CD45D28-1163-4486-AAB0-CC42AF91A227}" type="presOf" srcId="{0FB9B2DC-EA69-421D-921E-189B43AF190A}" destId="{5961E64D-C310-4D79-A9C8-DAF1FADB2E7E}" srcOrd="1" destOrd="0" presId="urn:microsoft.com/office/officeart/2005/8/layout/process2"/>
    <dgm:cxn modelId="{B0281932-DF62-4FF8-8CC0-5176A6B042E9}" srcId="{A2160C78-EA08-48B3-9405-033B86BA76EA}" destId="{98425516-5132-41AB-8E09-54475BFC95A2}" srcOrd="1" destOrd="0" parTransId="{D0D83D78-E103-4C4B-BDBF-D89BB95E6729}" sibTransId="{0FB9B2DC-EA69-421D-921E-189B43AF190A}"/>
    <dgm:cxn modelId="{293D203F-F739-4C3F-9BB5-6A6A68BB80B0}" type="presOf" srcId="{6C655789-7E17-4F08-A8B7-51E778191CF7}" destId="{6A269BB4-9090-43F6-A6C7-135ED6FD2E1F}" srcOrd="1" destOrd="0" presId="urn:microsoft.com/office/officeart/2005/8/layout/process2"/>
    <dgm:cxn modelId="{60A0CD42-F160-4BFC-894F-8C8E75C50FFF}" type="presOf" srcId="{8B021DEC-DC6F-48F8-B180-840F6ACA1BAA}" destId="{31A3274E-D953-4F1E-B97E-CA700C7274F9}" srcOrd="0" destOrd="0" presId="urn:microsoft.com/office/officeart/2005/8/layout/process2"/>
    <dgm:cxn modelId="{B3F93743-8892-4166-B433-9A048E0ACC58}" srcId="{A2160C78-EA08-48B3-9405-033B86BA76EA}" destId="{B0E79505-3A2D-4AAA-90F5-A10FC4C14BD1}" srcOrd="0" destOrd="0" parTransId="{0FD44FA3-3A07-4AA4-8FE9-CACC7DB86CDB}" sibTransId="{6C655789-7E17-4F08-A8B7-51E778191CF7}"/>
    <dgm:cxn modelId="{D5025546-BE4E-4A25-9A04-1A69735A0B12}" type="presOf" srcId="{8B021DEC-DC6F-48F8-B180-840F6ACA1BAA}" destId="{2AB9FB21-BD70-43D7-A3B7-03AD8DA3047C}" srcOrd="1" destOrd="0" presId="urn:microsoft.com/office/officeart/2005/8/layout/process2"/>
    <dgm:cxn modelId="{A117E64B-3D88-445C-ADF7-A4D3FA917B9C}" type="presOf" srcId="{B0E79505-3A2D-4AAA-90F5-A10FC4C14BD1}" destId="{4C30A3E9-2AC6-4ECB-A076-7385190F6760}" srcOrd="0" destOrd="0" presId="urn:microsoft.com/office/officeart/2005/8/layout/process2"/>
    <dgm:cxn modelId="{77B2ED8A-C817-4880-A1BF-DD19355D37B0}" type="presOf" srcId="{77D75F3E-5540-44B1-8B9A-7F1B54F83DB0}" destId="{6E7E9AB0-A55A-4B9F-9139-FC1C1183F81A}" srcOrd="0" destOrd="0" presId="urn:microsoft.com/office/officeart/2005/8/layout/process2"/>
    <dgm:cxn modelId="{0499A6C5-F465-4243-ABD3-A48D6C79BD45}" type="presOf" srcId="{A614CB23-8AD4-49ED-9A4B-801C99742056}" destId="{2F666FA3-DDD8-4029-8617-7111D041EF22}" srcOrd="0" destOrd="0" presId="urn:microsoft.com/office/officeart/2005/8/layout/process2"/>
    <dgm:cxn modelId="{F59082EA-7478-4F0A-887C-01A826658753}" type="presOf" srcId="{0FB9B2DC-EA69-421D-921E-189B43AF190A}" destId="{D19D6A7B-9BD7-415C-BF8E-BCA8AD7ACEED}" srcOrd="0" destOrd="0" presId="urn:microsoft.com/office/officeart/2005/8/layout/process2"/>
    <dgm:cxn modelId="{2549D9ED-D038-4A93-9D73-650295105365}" type="presOf" srcId="{6C655789-7E17-4F08-A8B7-51E778191CF7}" destId="{8BFD4FC2-7A59-4BA7-B191-EE2F9C4853C2}" srcOrd="0" destOrd="0" presId="urn:microsoft.com/office/officeart/2005/8/layout/process2"/>
    <dgm:cxn modelId="{2A2EADF3-5772-4D4E-9F6E-F770310E7897}" srcId="{A2160C78-EA08-48B3-9405-033B86BA76EA}" destId="{77D75F3E-5540-44B1-8B9A-7F1B54F83DB0}" srcOrd="2" destOrd="0" parTransId="{22B8948D-5BCF-45FA-927D-B23F88AB8B96}" sibTransId="{8B021DEC-DC6F-48F8-B180-840F6ACA1BAA}"/>
    <dgm:cxn modelId="{B3A712C4-81F1-4501-A177-4D7A984325BE}" type="presParOf" srcId="{671972C0-2973-47FC-A870-52E590EDE242}" destId="{4C30A3E9-2AC6-4ECB-A076-7385190F6760}" srcOrd="0" destOrd="0" presId="urn:microsoft.com/office/officeart/2005/8/layout/process2"/>
    <dgm:cxn modelId="{3A8AA93E-CFB8-45CF-996E-F8240420EAF0}" type="presParOf" srcId="{671972C0-2973-47FC-A870-52E590EDE242}" destId="{8BFD4FC2-7A59-4BA7-B191-EE2F9C4853C2}" srcOrd="1" destOrd="0" presId="urn:microsoft.com/office/officeart/2005/8/layout/process2"/>
    <dgm:cxn modelId="{E16EFD04-2FF6-4000-9430-AFD4CDA6C1F4}" type="presParOf" srcId="{8BFD4FC2-7A59-4BA7-B191-EE2F9C4853C2}" destId="{6A269BB4-9090-43F6-A6C7-135ED6FD2E1F}" srcOrd="0" destOrd="0" presId="urn:microsoft.com/office/officeart/2005/8/layout/process2"/>
    <dgm:cxn modelId="{6DA33908-7CAD-48A3-8218-574D651F74F6}" type="presParOf" srcId="{671972C0-2973-47FC-A870-52E590EDE242}" destId="{A8809C53-3AD1-4469-A02D-A0FC942B6B64}" srcOrd="2" destOrd="0" presId="urn:microsoft.com/office/officeart/2005/8/layout/process2"/>
    <dgm:cxn modelId="{89890DC7-4BF0-421D-AF31-05AA64B665B2}" type="presParOf" srcId="{671972C0-2973-47FC-A870-52E590EDE242}" destId="{D19D6A7B-9BD7-415C-BF8E-BCA8AD7ACEED}" srcOrd="3" destOrd="0" presId="urn:microsoft.com/office/officeart/2005/8/layout/process2"/>
    <dgm:cxn modelId="{DA1ECC9E-A425-486D-A23E-BB660AAF9254}" type="presParOf" srcId="{D19D6A7B-9BD7-415C-BF8E-BCA8AD7ACEED}" destId="{5961E64D-C310-4D79-A9C8-DAF1FADB2E7E}" srcOrd="0" destOrd="0" presId="urn:microsoft.com/office/officeart/2005/8/layout/process2"/>
    <dgm:cxn modelId="{AFDDB60A-400D-413C-B4C1-C37AC833FE79}" type="presParOf" srcId="{671972C0-2973-47FC-A870-52E590EDE242}" destId="{6E7E9AB0-A55A-4B9F-9139-FC1C1183F81A}" srcOrd="4" destOrd="0" presId="urn:microsoft.com/office/officeart/2005/8/layout/process2"/>
    <dgm:cxn modelId="{4C15C6DD-E2B5-44D9-9128-D724E4A9AB57}" type="presParOf" srcId="{671972C0-2973-47FC-A870-52E590EDE242}" destId="{31A3274E-D953-4F1E-B97E-CA700C7274F9}" srcOrd="5" destOrd="0" presId="urn:microsoft.com/office/officeart/2005/8/layout/process2"/>
    <dgm:cxn modelId="{7242DD2D-8A67-490F-8A4A-072786EC9190}" type="presParOf" srcId="{31A3274E-D953-4F1E-B97E-CA700C7274F9}" destId="{2AB9FB21-BD70-43D7-A3B7-03AD8DA3047C}" srcOrd="0" destOrd="0" presId="urn:microsoft.com/office/officeart/2005/8/layout/process2"/>
    <dgm:cxn modelId="{B5302F9D-6E1D-446F-8B0E-53EFD482B9C1}" type="presParOf" srcId="{671972C0-2973-47FC-A870-52E590EDE242}" destId="{2F666FA3-DDD8-4029-8617-7111D041EF22}" srcOrd="6"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160C78-EA08-48B3-9405-033B86BA76EA}" type="doc">
      <dgm:prSet loTypeId="urn:microsoft.com/office/officeart/2005/8/layout/process2" loCatId="process" qsTypeId="urn:microsoft.com/office/officeart/2005/8/quickstyle/simple1" qsCatId="simple" csTypeId="urn:microsoft.com/office/officeart/2005/8/colors/accent1_2" csCatId="accent1" phldr="1"/>
      <dgm:spPr/>
    </dgm:pt>
    <dgm:pt modelId="{F8D8B7FC-A138-45A2-A42C-B71A4350B2B6}">
      <dgm:prSet phldrT="[Text]" custT="1"/>
      <dgm:spPr/>
      <dgm:t>
        <a:bodyPr/>
        <a:lstStyle/>
        <a:p>
          <a:r>
            <a:rPr lang="en-US" sz="1600" b="1" dirty="0">
              <a:solidFill>
                <a:schemeClr val="tx1"/>
              </a:solidFill>
            </a:rPr>
            <a:t>Identify those flexible clients who prefers evening and noon slots</a:t>
          </a:r>
        </a:p>
      </dgm:t>
    </dgm:pt>
    <dgm:pt modelId="{8290E59B-EE82-4B86-AE25-DC9434D85773}" type="parTrans" cxnId="{981AE960-5E11-452A-9D07-7E2D1215D0B1}">
      <dgm:prSet/>
      <dgm:spPr/>
      <dgm:t>
        <a:bodyPr/>
        <a:lstStyle/>
        <a:p>
          <a:endParaRPr lang="en-IN"/>
        </a:p>
      </dgm:t>
    </dgm:pt>
    <dgm:pt modelId="{6C1AC247-363C-4F0F-A706-B28D61B9C6E5}" type="sibTrans" cxnId="{981AE960-5E11-452A-9D07-7E2D1215D0B1}">
      <dgm:prSet/>
      <dgm:spPr/>
      <dgm:t>
        <a:bodyPr/>
        <a:lstStyle/>
        <a:p>
          <a:endParaRPr lang="en-IN"/>
        </a:p>
      </dgm:t>
    </dgm:pt>
    <dgm:pt modelId="{64602C5B-0E41-46C3-A719-249BB5B7D444}">
      <dgm:prSet phldrT="[Text]" custT="1"/>
      <dgm:spPr/>
      <dgm:t>
        <a:bodyPr/>
        <a:lstStyle/>
        <a:p>
          <a:r>
            <a:rPr lang="en-US" sz="1600" b="1" dirty="0">
              <a:solidFill>
                <a:schemeClr val="tx1"/>
              </a:solidFill>
            </a:rPr>
            <a:t>Make use of this extracted information</a:t>
          </a:r>
        </a:p>
      </dgm:t>
    </dgm:pt>
    <dgm:pt modelId="{AB6B9DC0-6C51-4DCB-87EA-50E45AEE1EAE}" type="parTrans" cxnId="{0AC941A2-EAEB-40ED-BF7E-2C93D398A11B}">
      <dgm:prSet/>
      <dgm:spPr/>
      <dgm:t>
        <a:bodyPr/>
        <a:lstStyle/>
        <a:p>
          <a:endParaRPr lang="en-IN"/>
        </a:p>
      </dgm:t>
    </dgm:pt>
    <dgm:pt modelId="{CF85B0B6-E03B-493C-9598-FAEF041663CE}" type="sibTrans" cxnId="{0AC941A2-EAEB-40ED-BF7E-2C93D398A11B}">
      <dgm:prSet/>
      <dgm:spPr/>
      <dgm:t>
        <a:bodyPr/>
        <a:lstStyle/>
        <a:p>
          <a:endParaRPr lang="en-IN"/>
        </a:p>
      </dgm:t>
    </dgm:pt>
    <dgm:pt modelId="{B0E79505-3A2D-4AAA-90F5-A10FC4C14BD1}">
      <dgm:prSet phldrT="[Text]" custT="1"/>
      <dgm:spPr/>
      <dgm:t>
        <a:bodyPr/>
        <a:lstStyle/>
        <a:p>
          <a:r>
            <a:rPr lang="en-US" sz="1600" b="1" i="0" dirty="0">
              <a:solidFill>
                <a:schemeClr val="tx1"/>
              </a:solidFill>
            </a:rPr>
            <a:t>find solutions to alleviate overcrowding</a:t>
          </a:r>
          <a:endParaRPr lang="en-IN" sz="1600" b="1" dirty="0">
            <a:solidFill>
              <a:schemeClr val="tx1"/>
            </a:solidFill>
          </a:endParaRPr>
        </a:p>
      </dgm:t>
    </dgm:pt>
    <dgm:pt modelId="{6C655789-7E17-4F08-A8B7-51E778191CF7}" type="sibTrans" cxnId="{B3F93743-8892-4166-B433-9A048E0ACC58}">
      <dgm:prSet/>
      <dgm:spPr/>
      <dgm:t>
        <a:bodyPr/>
        <a:lstStyle/>
        <a:p>
          <a:endParaRPr lang="en-IN"/>
        </a:p>
      </dgm:t>
    </dgm:pt>
    <dgm:pt modelId="{0FD44FA3-3A07-4AA4-8FE9-CACC7DB86CDB}" type="parTrans" cxnId="{B3F93743-8892-4166-B433-9A048E0ACC58}">
      <dgm:prSet/>
      <dgm:spPr/>
      <dgm:t>
        <a:bodyPr/>
        <a:lstStyle/>
        <a:p>
          <a:endParaRPr lang="en-IN"/>
        </a:p>
      </dgm:t>
    </dgm:pt>
    <dgm:pt modelId="{98425516-5132-41AB-8E09-54475BFC95A2}">
      <dgm:prSet phldrT="[Text]" custT="1"/>
      <dgm:spPr/>
      <dgm:t>
        <a:bodyPr/>
        <a:lstStyle/>
        <a:p>
          <a:r>
            <a:rPr lang="en-US" sz="1600" b="1" dirty="0">
              <a:solidFill>
                <a:schemeClr val="tx1"/>
              </a:solidFill>
            </a:rPr>
            <a:t>Identification of flexible clients</a:t>
          </a:r>
          <a:endParaRPr lang="en-IN" sz="1600" b="1" dirty="0">
            <a:solidFill>
              <a:schemeClr val="tx1"/>
            </a:solidFill>
          </a:endParaRPr>
        </a:p>
      </dgm:t>
    </dgm:pt>
    <dgm:pt modelId="{0FB9B2DC-EA69-421D-921E-189B43AF190A}" type="sibTrans" cxnId="{B0281932-DF62-4FF8-8CC0-5176A6B042E9}">
      <dgm:prSet/>
      <dgm:spPr/>
      <dgm:t>
        <a:bodyPr/>
        <a:lstStyle/>
        <a:p>
          <a:endParaRPr lang="en-IN"/>
        </a:p>
      </dgm:t>
    </dgm:pt>
    <dgm:pt modelId="{D0D83D78-E103-4C4B-BDBF-D89BB95E6729}" type="parTrans" cxnId="{B0281932-DF62-4FF8-8CC0-5176A6B042E9}">
      <dgm:prSet/>
      <dgm:spPr/>
      <dgm:t>
        <a:bodyPr/>
        <a:lstStyle/>
        <a:p>
          <a:endParaRPr lang="en-IN"/>
        </a:p>
      </dgm:t>
    </dgm:pt>
    <dgm:pt modelId="{671972C0-2973-47FC-A870-52E590EDE242}" type="pres">
      <dgm:prSet presAssocID="{A2160C78-EA08-48B3-9405-033B86BA76EA}" presName="linearFlow" presStyleCnt="0">
        <dgm:presLayoutVars>
          <dgm:resizeHandles val="exact"/>
        </dgm:presLayoutVars>
      </dgm:prSet>
      <dgm:spPr/>
    </dgm:pt>
    <dgm:pt modelId="{4C30A3E9-2AC6-4ECB-A076-7385190F6760}" type="pres">
      <dgm:prSet presAssocID="{B0E79505-3A2D-4AAA-90F5-A10FC4C14BD1}" presName="node" presStyleLbl="node1" presStyleIdx="0" presStyleCnt="4" custScaleX="80033" custScaleY="119063">
        <dgm:presLayoutVars>
          <dgm:bulletEnabled val="1"/>
        </dgm:presLayoutVars>
      </dgm:prSet>
      <dgm:spPr/>
    </dgm:pt>
    <dgm:pt modelId="{8BFD4FC2-7A59-4BA7-B191-EE2F9C4853C2}" type="pres">
      <dgm:prSet presAssocID="{6C655789-7E17-4F08-A8B7-51E778191CF7}" presName="sibTrans" presStyleLbl="sibTrans2D1" presStyleIdx="0" presStyleCnt="3"/>
      <dgm:spPr/>
    </dgm:pt>
    <dgm:pt modelId="{6A269BB4-9090-43F6-A6C7-135ED6FD2E1F}" type="pres">
      <dgm:prSet presAssocID="{6C655789-7E17-4F08-A8B7-51E778191CF7}" presName="connectorText" presStyleLbl="sibTrans2D1" presStyleIdx="0" presStyleCnt="3"/>
      <dgm:spPr/>
    </dgm:pt>
    <dgm:pt modelId="{A8809C53-3AD1-4469-A02D-A0FC942B6B64}" type="pres">
      <dgm:prSet presAssocID="{98425516-5132-41AB-8E09-54475BFC95A2}" presName="node" presStyleLbl="node1" presStyleIdx="1" presStyleCnt="4" custScaleX="80033" custScaleY="86453">
        <dgm:presLayoutVars>
          <dgm:bulletEnabled val="1"/>
        </dgm:presLayoutVars>
      </dgm:prSet>
      <dgm:spPr/>
    </dgm:pt>
    <dgm:pt modelId="{D19D6A7B-9BD7-415C-BF8E-BCA8AD7ACEED}" type="pres">
      <dgm:prSet presAssocID="{0FB9B2DC-EA69-421D-921E-189B43AF190A}" presName="sibTrans" presStyleLbl="sibTrans2D1" presStyleIdx="1" presStyleCnt="3"/>
      <dgm:spPr/>
    </dgm:pt>
    <dgm:pt modelId="{5961E64D-C310-4D79-A9C8-DAF1FADB2E7E}" type="pres">
      <dgm:prSet presAssocID="{0FB9B2DC-EA69-421D-921E-189B43AF190A}" presName="connectorText" presStyleLbl="sibTrans2D1" presStyleIdx="1" presStyleCnt="3"/>
      <dgm:spPr/>
    </dgm:pt>
    <dgm:pt modelId="{251DF88C-D239-4B08-8B91-F3009A7FB6EC}" type="pres">
      <dgm:prSet presAssocID="{F8D8B7FC-A138-45A2-A42C-B71A4350B2B6}" presName="node" presStyleLbl="node1" presStyleIdx="2" presStyleCnt="4" custScaleX="81482" custScaleY="151147" custLinFactNeighborX="-262" custLinFactNeighborY="30634">
        <dgm:presLayoutVars>
          <dgm:bulletEnabled val="1"/>
        </dgm:presLayoutVars>
      </dgm:prSet>
      <dgm:spPr/>
    </dgm:pt>
    <dgm:pt modelId="{AD7C5876-C5C4-46E3-818F-A8BA368DD818}" type="pres">
      <dgm:prSet presAssocID="{6C1AC247-363C-4F0F-A706-B28D61B9C6E5}" presName="sibTrans" presStyleLbl="sibTrans2D1" presStyleIdx="2" presStyleCnt="3"/>
      <dgm:spPr/>
    </dgm:pt>
    <dgm:pt modelId="{111FF32C-BB20-4116-9985-C40C57DF172D}" type="pres">
      <dgm:prSet presAssocID="{6C1AC247-363C-4F0F-A706-B28D61B9C6E5}" presName="connectorText" presStyleLbl="sibTrans2D1" presStyleIdx="2" presStyleCnt="3"/>
      <dgm:spPr/>
    </dgm:pt>
    <dgm:pt modelId="{68B92E17-518A-4049-8056-8C4FE696D6B6}" type="pres">
      <dgm:prSet presAssocID="{64602C5B-0E41-46C3-A719-249BB5B7D444}" presName="node" presStyleLbl="node1" presStyleIdx="3" presStyleCnt="4" custScaleX="80572" custScaleY="95272">
        <dgm:presLayoutVars>
          <dgm:bulletEnabled val="1"/>
        </dgm:presLayoutVars>
      </dgm:prSet>
      <dgm:spPr/>
    </dgm:pt>
  </dgm:ptLst>
  <dgm:cxnLst>
    <dgm:cxn modelId="{94043D08-51BE-49EF-BF73-54B852B24D2B}" type="presOf" srcId="{A2160C78-EA08-48B3-9405-033B86BA76EA}" destId="{671972C0-2973-47FC-A870-52E590EDE242}" srcOrd="0" destOrd="0" presId="urn:microsoft.com/office/officeart/2005/8/layout/process2"/>
    <dgm:cxn modelId="{2A772C19-1979-4618-99D7-FC142D6A8F15}" type="presOf" srcId="{98425516-5132-41AB-8E09-54475BFC95A2}" destId="{A8809C53-3AD1-4469-A02D-A0FC942B6B64}" srcOrd="0" destOrd="0" presId="urn:microsoft.com/office/officeart/2005/8/layout/process2"/>
    <dgm:cxn modelId="{6CD45D28-1163-4486-AAB0-CC42AF91A227}" type="presOf" srcId="{0FB9B2DC-EA69-421D-921E-189B43AF190A}" destId="{5961E64D-C310-4D79-A9C8-DAF1FADB2E7E}" srcOrd="1" destOrd="0" presId="urn:microsoft.com/office/officeart/2005/8/layout/process2"/>
    <dgm:cxn modelId="{B0281932-DF62-4FF8-8CC0-5176A6B042E9}" srcId="{A2160C78-EA08-48B3-9405-033B86BA76EA}" destId="{98425516-5132-41AB-8E09-54475BFC95A2}" srcOrd="1" destOrd="0" parTransId="{D0D83D78-E103-4C4B-BDBF-D89BB95E6729}" sibTransId="{0FB9B2DC-EA69-421D-921E-189B43AF190A}"/>
    <dgm:cxn modelId="{293D203F-F739-4C3F-9BB5-6A6A68BB80B0}" type="presOf" srcId="{6C655789-7E17-4F08-A8B7-51E778191CF7}" destId="{6A269BB4-9090-43F6-A6C7-135ED6FD2E1F}" srcOrd="1" destOrd="0" presId="urn:microsoft.com/office/officeart/2005/8/layout/process2"/>
    <dgm:cxn modelId="{981AE960-5E11-452A-9D07-7E2D1215D0B1}" srcId="{A2160C78-EA08-48B3-9405-033B86BA76EA}" destId="{F8D8B7FC-A138-45A2-A42C-B71A4350B2B6}" srcOrd="2" destOrd="0" parTransId="{8290E59B-EE82-4B86-AE25-DC9434D85773}" sibTransId="{6C1AC247-363C-4F0F-A706-B28D61B9C6E5}"/>
    <dgm:cxn modelId="{B3F93743-8892-4166-B433-9A048E0ACC58}" srcId="{A2160C78-EA08-48B3-9405-033B86BA76EA}" destId="{B0E79505-3A2D-4AAA-90F5-A10FC4C14BD1}" srcOrd="0" destOrd="0" parTransId="{0FD44FA3-3A07-4AA4-8FE9-CACC7DB86CDB}" sibTransId="{6C655789-7E17-4F08-A8B7-51E778191CF7}"/>
    <dgm:cxn modelId="{A117E64B-3D88-445C-ADF7-A4D3FA917B9C}" type="presOf" srcId="{B0E79505-3A2D-4AAA-90F5-A10FC4C14BD1}" destId="{4C30A3E9-2AC6-4ECB-A076-7385190F6760}" srcOrd="0" destOrd="0" presId="urn:microsoft.com/office/officeart/2005/8/layout/process2"/>
    <dgm:cxn modelId="{62534855-969A-4775-9867-1EB802665116}" type="presOf" srcId="{64602C5B-0E41-46C3-A719-249BB5B7D444}" destId="{68B92E17-518A-4049-8056-8C4FE696D6B6}" srcOrd="0" destOrd="0" presId="urn:microsoft.com/office/officeart/2005/8/layout/process2"/>
    <dgm:cxn modelId="{569B6D9D-B660-41B4-92CE-15AAEFDA6C3B}" type="presOf" srcId="{F8D8B7FC-A138-45A2-A42C-B71A4350B2B6}" destId="{251DF88C-D239-4B08-8B91-F3009A7FB6EC}" srcOrd="0" destOrd="0" presId="urn:microsoft.com/office/officeart/2005/8/layout/process2"/>
    <dgm:cxn modelId="{0AC941A2-EAEB-40ED-BF7E-2C93D398A11B}" srcId="{A2160C78-EA08-48B3-9405-033B86BA76EA}" destId="{64602C5B-0E41-46C3-A719-249BB5B7D444}" srcOrd="3" destOrd="0" parTransId="{AB6B9DC0-6C51-4DCB-87EA-50E45AEE1EAE}" sibTransId="{CF85B0B6-E03B-493C-9598-FAEF041663CE}"/>
    <dgm:cxn modelId="{9EFFFACA-C31E-492A-BDBD-BFDC1F4FA8CF}" type="presOf" srcId="{6C1AC247-363C-4F0F-A706-B28D61B9C6E5}" destId="{111FF32C-BB20-4116-9985-C40C57DF172D}" srcOrd="1" destOrd="0" presId="urn:microsoft.com/office/officeart/2005/8/layout/process2"/>
    <dgm:cxn modelId="{BED1B8D3-09E2-4983-875B-0E1E6BEDD6E9}" type="presOf" srcId="{6C1AC247-363C-4F0F-A706-B28D61B9C6E5}" destId="{AD7C5876-C5C4-46E3-818F-A8BA368DD818}" srcOrd="0" destOrd="0" presId="urn:microsoft.com/office/officeart/2005/8/layout/process2"/>
    <dgm:cxn modelId="{F59082EA-7478-4F0A-887C-01A826658753}" type="presOf" srcId="{0FB9B2DC-EA69-421D-921E-189B43AF190A}" destId="{D19D6A7B-9BD7-415C-BF8E-BCA8AD7ACEED}" srcOrd="0" destOrd="0" presId="urn:microsoft.com/office/officeart/2005/8/layout/process2"/>
    <dgm:cxn modelId="{2549D9ED-D038-4A93-9D73-650295105365}" type="presOf" srcId="{6C655789-7E17-4F08-A8B7-51E778191CF7}" destId="{8BFD4FC2-7A59-4BA7-B191-EE2F9C4853C2}" srcOrd="0" destOrd="0" presId="urn:microsoft.com/office/officeart/2005/8/layout/process2"/>
    <dgm:cxn modelId="{B3A712C4-81F1-4501-A177-4D7A984325BE}" type="presParOf" srcId="{671972C0-2973-47FC-A870-52E590EDE242}" destId="{4C30A3E9-2AC6-4ECB-A076-7385190F6760}" srcOrd="0" destOrd="0" presId="urn:microsoft.com/office/officeart/2005/8/layout/process2"/>
    <dgm:cxn modelId="{3A8AA93E-CFB8-45CF-996E-F8240420EAF0}" type="presParOf" srcId="{671972C0-2973-47FC-A870-52E590EDE242}" destId="{8BFD4FC2-7A59-4BA7-B191-EE2F9C4853C2}" srcOrd="1" destOrd="0" presId="urn:microsoft.com/office/officeart/2005/8/layout/process2"/>
    <dgm:cxn modelId="{E16EFD04-2FF6-4000-9430-AFD4CDA6C1F4}" type="presParOf" srcId="{8BFD4FC2-7A59-4BA7-B191-EE2F9C4853C2}" destId="{6A269BB4-9090-43F6-A6C7-135ED6FD2E1F}" srcOrd="0" destOrd="0" presId="urn:microsoft.com/office/officeart/2005/8/layout/process2"/>
    <dgm:cxn modelId="{6DA33908-7CAD-48A3-8218-574D651F74F6}" type="presParOf" srcId="{671972C0-2973-47FC-A870-52E590EDE242}" destId="{A8809C53-3AD1-4469-A02D-A0FC942B6B64}" srcOrd="2" destOrd="0" presId="urn:microsoft.com/office/officeart/2005/8/layout/process2"/>
    <dgm:cxn modelId="{89890DC7-4BF0-421D-AF31-05AA64B665B2}" type="presParOf" srcId="{671972C0-2973-47FC-A870-52E590EDE242}" destId="{D19D6A7B-9BD7-415C-BF8E-BCA8AD7ACEED}" srcOrd="3" destOrd="0" presId="urn:microsoft.com/office/officeart/2005/8/layout/process2"/>
    <dgm:cxn modelId="{DA1ECC9E-A425-486D-A23E-BB660AAF9254}" type="presParOf" srcId="{D19D6A7B-9BD7-415C-BF8E-BCA8AD7ACEED}" destId="{5961E64D-C310-4D79-A9C8-DAF1FADB2E7E}" srcOrd="0" destOrd="0" presId="urn:microsoft.com/office/officeart/2005/8/layout/process2"/>
    <dgm:cxn modelId="{12749254-6688-4E9A-BD43-E401844AE662}" type="presParOf" srcId="{671972C0-2973-47FC-A870-52E590EDE242}" destId="{251DF88C-D239-4B08-8B91-F3009A7FB6EC}" srcOrd="4" destOrd="0" presId="urn:microsoft.com/office/officeart/2005/8/layout/process2"/>
    <dgm:cxn modelId="{B79B16C4-6A4B-4076-A8AF-01FE96252FF8}" type="presParOf" srcId="{671972C0-2973-47FC-A870-52E590EDE242}" destId="{AD7C5876-C5C4-46E3-818F-A8BA368DD818}" srcOrd="5" destOrd="0" presId="urn:microsoft.com/office/officeart/2005/8/layout/process2"/>
    <dgm:cxn modelId="{213F6A79-43C8-4B22-98CC-17186CD44BC7}" type="presParOf" srcId="{AD7C5876-C5C4-46E3-818F-A8BA368DD818}" destId="{111FF32C-BB20-4116-9985-C40C57DF172D}" srcOrd="0" destOrd="0" presId="urn:microsoft.com/office/officeart/2005/8/layout/process2"/>
    <dgm:cxn modelId="{868C5983-2B5A-4B50-9165-B063FC819123}" type="presParOf" srcId="{671972C0-2973-47FC-A870-52E590EDE242}" destId="{68B92E17-518A-4049-8056-8C4FE696D6B6}" srcOrd="6" destOrd="0" presId="urn:microsoft.com/office/officeart/2005/8/layout/process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035FC6F-8230-4725-A81D-636BCB5FC86B}" type="doc">
      <dgm:prSet loTypeId="urn:microsoft.com/office/officeart/2005/8/layout/process2" loCatId="process" qsTypeId="urn:microsoft.com/office/officeart/2005/8/quickstyle/simple1" qsCatId="simple" csTypeId="urn:microsoft.com/office/officeart/2005/8/colors/accent1_2" csCatId="accent1" phldr="1"/>
      <dgm:spPr/>
    </dgm:pt>
    <dgm:pt modelId="{3578F0E6-0542-4933-9B8C-8BFFBE2D7BCB}">
      <dgm:prSet phldrT="[Text]" custT="1"/>
      <dgm:spPr/>
      <dgm:t>
        <a:bodyPr/>
        <a:lstStyle/>
        <a:p>
          <a:r>
            <a:rPr lang="en-US" sz="1600" b="1" dirty="0">
              <a:solidFill>
                <a:schemeClr val="tx1"/>
              </a:solidFill>
            </a:rPr>
            <a:t>Fig A’s and Fig B’s represent the charts corresponding overall clients and high AR clients respectively</a:t>
          </a:r>
          <a:endParaRPr lang="en-IN" sz="1600" b="1" dirty="0">
            <a:solidFill>
              <a:schemeClr val="tx1"/>
            </a:solidFill>
          </a:endParaRPr>
        </a:p>
      </dgm:t>
    </dgm:pt>
    <dgm:pt modelId="{30A5A6D3-8FAD-43C7-AEFF-B0CE80E11AB3}" type="parTrans" cxnId="{6B1B4E48-90FD-4FDF-A1F9-3261A082FB4B}">
      <dgm:prSet/>
      <dgm:spPr/>
      <dgm:t>
        <a:bodyPr/>
        <a:lstStyle/>
        <a:p>
          <a:endParaRPr lang="en-IN"/>
        </a:p>
      </dgm:t>
    </dgm:pt>
    <dgm:pt modelId="{066548A0-DE58-44BF-95A0-CE30D10D16C2}" type="sibTrans" cxnId="{6B1B4E48-90FD-4FDF-A1F9-3261A082FB4B}">
      <dgm:prSet/>
      <dgm:spPr/>
      <dgm:t>
        <a:bodyPr/>
        <a:lstStyle/>
        <a:p>
          <a:endParaRPr lang="en-IN"/>
        </a:p>
      </dgm:t>
    </dgm:pt>
    <dgm:pt modelId="{B5A71861-498A-4179-9CC5-7A59FE7009D4}">
      <dgm:prSet phldrT="[Text]" custT="1"/>
      <dgm:spPr/>
      <dgm:t>
        <a:bodyPr/>
        <a:lstStyle/>
        <a:p>
          <a:r>
            <a:rPr lang="en-US" sz="1600" b="1" dirty="0">
              <a:solidFill>
                <a:schemeClr val="tx1"/>
              </a:solidFill>
            </a:rPr>
            <a:t>69% of the High AR clients are associated with personal trainers whereas the client-trainer association is a mere 19% when observed overall</a:t>
          </a:r>
          <a:endParaRPr lang="en-IN" sz="1600" b="1" dirty="0">
            <a:solidFill>
              <a:schemeClr val="tx1"/>
            </a:solidFill>
          </a:endParaRPr>
        </a:p>
      </dgm:t>
    </dgm:pt>
    <dgm:pt modelId="{74E367B7-85F8-4F13-89A1-05370F654CF4}" type="parTrans" cxnId="{9AA64837-31F9-4E3C-A9E9-22CBDE45633D}">
      <dgm:prSet/>
      <dgm:spPr/>
      <dgm:t>
        <a:bodyPr/>
        <a:lstStyle/>
        <a:p>
          <a:endParaRPr lang="en-IN"/>
        </a:p>
      </dgm:t>
    </dgm:pt>
    <dgm:pt modelId="{0960732D-6B52-4513-B767-2BAE98307ECF}" type="sibTrans" cxnId="{9AA64837-31F9-4E3C-A9E9-22CBDE45633D}">
      <dgm:prSet/>
      <dgm:spPr/>
      <dgm:t>
        <a:bodyPr/>
        <a:lstStyle/>
        <a:p>
          <a:endParaRPr lang="en-IN"/>
        </a:p>
      </dgm:t>
    </dgm:pt>
    <dgm:pt modelId="{EAADD57D-F44E-4247-B9EB-E88A49D46755}">
      <dgm:prSet phldrT="[Text]" custT="1"/>
      <dgm:spPr/>
      <dgm:t>
        <a:bodyPr/>
        <a:lstStyle/>
        <a:p>
          <a:r>
            <a:rPr lang="en-US" sz="1600" b="1" dirty="0">
              <a:solidFill>
                <a:schemeClr val="tx1"/>
              </a:solidFill>
            </a:rPr>
            <a:t>There is a 8% drop in the number of females in the high AR client list compared to the overall statistics of 22%</a:t>
          </a:r>
        </a:p>
      </dgm:t>
    </dgm:pt>
    <dgm:pt modelId="{2C4A6BEF-5725-4197-9CCC-D596E59F4F6D}" type="sibTrans" cxnId="{3CF337DB-7BE9-4BEF-A367-529AB006D6CB}">
      <dgm:prSet/>
      <dgm:spPr/>
      <dgm:t>
        <a:bodyPr/>
        <a:lstStyle/>
        <a:p>
          <a:endParaRPr lang="en-IN"/>
        </a:p>
      </dgm:t>
    </dgm:pt>
    <dgm:pt modelId="{ED7FE25A-2C8C-42B9-854F-AE4905A176C5}" type="parTrans" cxnId="{3CF337DB-7BE9-4BEF-A367-529AB006D6CB}">
      <dgm:prSet/>
      <dgm:spPr/>
      <dgm:t>
        <a:bodyPr/>
        <a:lstStyle/>
        <a:p>
          <a:endParaRPr lang="en-IN"/>
        </a:p>
      </dgm:t>
    </dgm:pt>
    <dgm:pt modelId="{6B33C356-8277-4EA2-9677-FD0E01F23552}" type="pres">
      <dgm:prSet presAssocID="{D035FC6F-8230-4725-A81D-636BCB5FC86B}" presName="linearFlow" presStyleCnt="0">
        <dgm:presLayoutVars>
          <dgm:resizeHandles val="exact"/>
        </dgm:presLayoutVars>
      </dgm:prSet>
      <dgm:spPr/>
    </dgm:pt>
    <dgm:pt modelId="{93105A4B-05F9-4AC9-80D9-A2D7DFD58A9C}" type="pres">
      <dgm:prSet presAssocID="{3578F0E6-0542-4933-9B8C-8BFFBE2D7BCB}" presName="node" presStyleLbl="node1" presStyleIdx="0" presStyleCnt="3">
        <dgm:presLayoutVars>
          <dgm:bulletEnabled val="1"/>
        </dgm:presLayoutVars>
      </dgm:prSet>
      <dgm:spPr/>
    </dgm:pt>
    <dgm:pt modelId="{6F055650-E4C7-4DB8-886C-66F93C65E398}" type="pres">
      <dgm:prSet presAssocID="{066548A0-DE58-44BF-95A0-CE30D10D16C2}" presName="sibTrans" presStyleLbl="sibTrans2D1" presStyleIdx="0" presStyleCnt="2"/>
      <dgm:spPr/>
    </dgm:pt>
    <dgm:pt modelId="{F265097E-0395-4979-9E49-DED2C78468FA}" type="pres">
      <dgm:prSet presAssocID="{066548A0-DE58-44BF-95A0-CE30D10D16C2}" presName="connectorText" presStyleLbl="sibTrans2D1" presStyleIdx="0" presStyleCnt="2"/>
      <dgm:spPr/>
    </dgm:pt>
    <dgm:pt modelId="{7D5478FE-A50E-4007-8EA3-25181ECFD5F3}" type="pres">
      <dgm:prSet presAssocID="{B5A71861-498A-4179-9CC5-7A59FE7009D4}" presName="node" presStyleLbl="node1" presStyleIdx="1" presStyleCnt="3">
        <dgm:presLayoutVars>
          <dgm:bulletEnabled val="1"/>
        </dgm:presLayoutVars>
      </dgm:prSet>
      <dgm:spPr/>
    </dgm:pt>
    <dgm:pt modelId="{818371A9-215B-4988-8339-ED20BD938BED}" type="pres">
      <dgm:prSet presAssocID="{0960732D-6B52-4513-B767-2BAE98307ECF}" presName="sibTrans" presStyleLbl="sibTrans2D1" presStyleIdx="1" presStyleCnt="2"/>
      <dgm:spPr/>
    </dgm:pt>
    <dgm:pt modelId="{D4C98777-1EB4-4AFB-BE11-667698FAEDDF}" type="pres">
      <dgm:prSet presAssocID="{0960732D-6B52-4513-B767-2BAE98307ECF}" presName="connectorText" presStyleLbl="sibTrans2D1" presStyleIdx="1" presStyleCnt="2"/>
      <dgm:spPr/>
    </dgm:pt>
    <dgm:pt modelId="{CFB6C626-D3F1-4DF5-8661-E59A310E5B90}" type="pres">
      <dgm:prSet presAssocID="{EAADD57D-F44E-4247-B9EB-E88A49D46755}" presName="node" presStyleLbl="node1" presStyleIdx="2" presStyleCnt="3" custLinFactNeighborX="464" custLinFactNeighborY="-4531">
        <dgm:presLayoutVars>
          <dgm:bulletEnabled val="1"/>
        </dgm:presLayoutVars>
      </dgm:prSet>
      <dgm:spPr/>
    </dgm:pt>
  </dgm:ptLst>
  <dgm:cxnLst>
    <dgm:cxn modelId="{42FFD924-3DCF-47E0-8122-5981156CBC30}" type="presOf" srcId="{0960732D-6B52-4513-B767-2BAE98307ECF}" destId="{818371A9-215B-4988-8339-ED20BD938BED}" srcOrd="0" destOrd="0" presId="urn:microsoft.com/office/officeart/2005/8/layout/process2"/>
    <dgm:cxn modelId="{F45A902A-E6BF-4135-885E-88E6268B8280}" type="presOf" srcId="{D035FC6F-8230-4725-A81D-636BCB5FC86B}" destId="{6B33C356-8277-4EA2-9677-FD0E01F23552}" srcOrd="0" destOrd="0" presId="urn:microsoft.com/office/officeart/2005/8/layout/process2"/>
    <dgm:cxn modelId="{9AA64837-31F9-4E3C-A9E9-22CBDE45633D}" srcId="{D035FC6F-8230-4725-A81D-636BCB5FC86B}" destId="{B5A71861-498A-4179-9CC5-7A59FE7009D4}" srcOrd="1" destOrd="0" parTransId="{74E367B7-85F8-4F13-89A1-05370F654CF4}" sibTransId="{0960732D-6B52-4513-B767-2BAE98307ECF}"/>
    <dgm:cxn modelId="{33226945-9F94-4949-A2B0-B0E6BA9582AC}" type="presOf" srcId="{EAADD57D-F44E-4247-B9EB-E88A49D46755}" destId="{CFB6C626-D3F1-4DF5-8661-E59A310E5B90}" srcOrd="0" destOrd="0" presId="urn:microsoft.com/office/officeart/2005/8/layout/process2"/>
    <dgm:cxn modelId="{6B1B4E48-90FD-4FDF-A1F9-3261A082FB4B}" srcId="{D035FC6F-8230-4725-A81D-636BCB5FC86B}" destId="{3578F0E6-0542-4933-9B8C-8BFFBE2D7BCB}" srcOrd="0" destOrd="0" parTransId="{30A5A6D3-8FAD-43C7-AEFF-B0CE80E11AB3}" sibTransId="{066548A0-DE58-44BF-95A0-CE30D10D16C2}"/>
    <dgm:cxn modelId="{AAEDA975-FE83-4EDF-A45F-8F3B33523EFA}" type="presOf" srcId="{B5A71861-498A-4179-9CC5-7A59FE7009D4}" destId="{7D5478FE-A50E-4007-8EA3-25181ECFD5F3}" srcOrd="0" destOrd="0" presId="urn:microsoft.com/office/officeart/2005/8/layout/process2"/>
    <dgm:cxn modelId="{BCB4B183-896C-4001-85EA-BB4E4384FB17}" type="presOf" srcId="{066548A0-DE58-44BF-95A0-CE30D10D16C2}" destId="{6F055650-E4C7-4DB8-886C-66F93C65E398}" srcOrd="0" destOrd="0" presId="urn:microsoft.com/office/officeart/2005/8/layout/process2"/>
    <dgm:cxn modelId="{3DD75B9C-9042-4A04-BD08-B3B96BD00BAD}" type="presOf" srcId="{0960732D-6B52-4513-B767-2BAE98307ECF}" destId="{D4C98777-1EB4-4AFB-BE11-667698FAEDDF}" srcOrd="1" destOrd="0" presId="urn:microsoft.com/office/officeart/2005/8/layout/process2"/>
    <dgm:cxn modelId="{EF7849B6-02D7-493E-8D05-E5DAD0FC675F}" type="presOf" srcId="{3578F0E6-0542-4933-9B8C-8BFFBE2D7BCB}" destId="{93105A4B-05F9-4AC9-80D9-A2D7DFD58A9C}" srcOrd="0" destOrd="0" presId="urn:microsoft.com/office/officeart/2005/8/layout/process2"/>
    <dgm:cxn modelId="{3CF337DB-7BE9-4BEF-A367-529AB006D6CB}" srcId="{D035FC6F-8230-4725-A81D-636BCB5FC86B}" destId="{EAADD57D-F44E-4247-B9EB-E88A49D46755}" srcOrd="2" destOrd="0" parTransId="{ED7FE25A-2C8C-42B9-854F-AE4905A176C5}" sibTransId="{2C4A6BEF-5725-4197-9CCC-D596E59F4F6D}"/>
    <dgm:cxn modelId="{A34215EE-7630-496F-B81A-29C6D41E6025}" type="presOf" srcId="{066548A0-DE58-44BF-95A0-CE30D10D16C2}" destId="{F265097E-0395-4979-9E49-DED2C78468FA}" srcOrd="1" destOrd="0" presId="urn:microsoft.com/office/officeart/2005/8/layout/process2"/>
    <dgm:cxn modelId="{141028A4-FDC9-4D68-B065-6B80C074E5D6}" type="presParOf" srcId="{6B33C356-8277-4EA2-9677-FD0E01F23552}" destId="{93105A4B-05F9-4AC9-80D9-A2D7DFD58A9C}" srcOrd="0" destOrd="0" presId="urn:microsoft.com/office/officeart/2005/8/layout/process2"/>
    <dgm:cxn modelId="{E5BF6C3E-0489-4037-B64E-CE459AA57387}" type="presParOf" srcId="{6B33C356-8277-4EA2-9677-FD0E01F23552}" destId="{6F055650-E4C7-4DB8-886C-66F93C65E398}" srcOrd="1" destOrd="0" presId="urn:microsoft.com/office/officeart/2005/8/layout/process2"/>
    <dgm:cxn modelId="{9AF3E1AE-BF7F-4D08-A080-AC2E6380123C}" type="presParOf" srcId="{6F055650-E4C7-4DB8-886C-66F93C65E398}" destId="{F265097E-0395-4979-9E49-DED2C78468FA}" srcOrd="0" destOrd="0" presId="urn:microsoft.com/office/officeart/2005/8/layout/process2"/>
    <dgm:cxn modelId="{442FC688-228F-4ED6-BD41-A2D3EAF15489}" type="presParOf" srcId="{6B33C356-8277-4EA2-9677-FD0E01F23552}" destId="{7D5478FE-A50E-4007-8EA3-25181ECFD5F3}" srcOrd="2" destOrd="0" presId="urn:microsoft.com/office/officeart/2005/8/layout/process2"/>
    <dgm:cxn modelId="{2DECBF06-2F89-481C-A0B7-EF1C3A08A294}" type="presParOf" srcId="{6B33C356-8277-4EA2-9677-FD0E01F23552}" destId="{818371A9-215B-4988-8339-ED20BD938BED}" srcOrd="3" destOrd="0" presId="urn:microsoft.com/office/officeart/2005/8/layout/process2"/>
    <dgm:cxn modelId="{B6A2C0CA-EC76-46E6-A649-2255A25AF327}" type="presParOf" srcId="{818371A9-215B-4988-8339-ED20BD938BED}" destId="{D4C98777-1EB4-4AFB-BE11-667698FAEDDF}" srcOrd="0" destOrd="0" presId="urn:microsoft.com/office/officeart/2005/8/layout/process2"/>
    <dgm:cxn modelId="{18B11015-4ED8-4AD2-81FD-3814E82924B4}" type="presParOf" srcId="{6B33C356-8277-4EA2-9677-FD0E01F23552}" destId="{CFB6C626-D3F1-4DF5-8661-E59A310E5B90}" srcOrd="4" destOrd="0" presId="urn:microsoft.com/office/officeart/2005/8/layout/process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2AB9D53-833D-49D5-A8FB-20473539B769}" type="doc">
      <dgm:prSet loTypeId="urn:microsoft.com/office/officeart/2005/8/layout/process2" loCatId="process" qsTypeId="urn:microsoft.com/office/officeart/2005/8/quickstyle/simple1" qsCatId="simple" csTypeId="urn:microsoft.com/office/officeart/2005/8/colors/accent1_2" csCatId="accent1" phldr="1"/>
      <dgm:spPr/>
    </dgm:pt>
    <dgm:pt modelId="{14AF9EF8-D7E7-4327-AE35-915C7957BA8C}">
      <dgm:prSet phldrT="[Text]" custT="1"/>
      <dgm:spPr>
        <a:solidFill>
          <a:schemeClr val="accent1">
            <a:hueOff val="0"/>
            <a:satOff val="0"/>
            <a:lumOff val="0"/>
            <a:alpha val="80000"/>
          </a:schemeClr>
        </a:solidFill>
      </dgm:spPr>
      <dgm:t>
        <a:bodyPr/>
        <a:lstStyle/>
        <a:p>
          <a:pPr algn="ctr"/>
          <a:r>
            <a:rPr lang="en-US" sz="1600" b="1" dirty="0">
              <a:solidFill>
                <a:schemeClr val="tx1"/>
              </a:solidFill>
            </a:rPr>
            <a:t>Figure 9A represents the current state of the gym. It can be seen that most workouts are taking place on 7AM and 6PM which is shown by a sharp peak in the chart which resembles overcrowding</a:t>
          </a:r>
          <a:endParaRPr lang="en-IN" sz="1600" b="1" dirty="0">
            <a:solidFill>
              <a:schemeClr val="tx1"/>
            </a:solidFill>
          </a:endParaRPr>
        </a:p>
      </dgm:t>
    </dgm:pt>
    <dgm:pt modelId="{B5CE5182-6EE8-4FB7-9420-577D0A1E7364}" type="parTrans" cxnId="{0D101DA1-606C-4A67-A8E6-7DB868F62DEC}">
      <dgm:prSet/>
      <dgm:spPr/>
      <dgm:t>
        <a:bodyPr/>
        <a:lstStyle/>
        <a:p>
          <a:endParaRPr lang="en-IN"/>
        </a:p>
      </dgm:t>
    </dgm:pt>
    <dgm:pt modelId="{72CD8DFB-6869-4CA7-86CE-B7CD9DDB4ED9}" type="sibTrans" cxnId="{0D101DA1-606C-4A67-A8E6-7DB868F62DEC}">
      <dgm:prSet/>
      <dgm:spPr/>
      <dgm:t>
        <a:bodyPr/>
        <a:lstStyle/>
        <a:p>
          <a:endParaRPr lang="en-IN"/>
        </a:p>
      </dgm:t>
    </dgm:pt>
    <dgm:pt modelId="{E021682A-587F-42BE-B178-78173E93802F}">
      <dgm:prSet phldrT="[Text]" custT="1"/>
      <dgm:spPr>
        <a:solidFill>
          <a:schemeClr val="accent1">
            <a:hueOff val="0"/>
            <a:satOff val="0"/>
            <a:lumOff val="0"/>
            <a:alpha val="80000"/>
          </a:schemeClr>
        </a:solidFill>
      </dgm:spPr>
      <dgm:t>
        <a:bodyPr/>
        <a:lstStyle/>
        <a:p>
          <a:pPr algn="ctr"/>
          <a:r>
            <a:rPr lang="en-US" sz="1600" b="1" dirty="0">
              <a:solidFill>
                <a:schemeClr val="tx1"/>
              </a:solidFill>
            </a:rPr>
            <a:t>Figure 9B represents the state of the fitness studio where every flexible client has worked out in either the noon or evening slot,. It can be observed that the peaks which were the direct consequence of overcrowding are flatten out</a:t>
          </a:r>
          <a:endParaRPr lang="en-IN" sz="1600" b="1" dirty="0">
            <a:solidFill>
              <a:schemeClr val="tx1"/>
            </a:solidFill>
          </a:endParaRPr>
        </a:p>
      </dgm:t>
    </dgm:pt>
    <dgm:pt modelId="{6C2B7572-828C-4E7E-B699-ECD8CF846A72}" type="parTrans" cxnId="{118F1E18-8662-47CF-B8F5-986BF3D60680}">
      <dgm:prSet/>
      <dgm:spPr/>
      <dgm:t>
        <a:bodyPr/>
        <a:lstStyle/>
        <a:p>
          <a:endParaRPr lang="en-IN"/>
        </a:p>
      </dgm:t>
    </dgm:pt>
    <dgm:pt modelId="{81422D00-A005-4B68-930C-E6993E7938DB}" type="sibTrans" cxnId="{118F1E18-8662-47CF-B8F5-986BF3D60680}">
      <dgm:prSet/>
      <dgm:spPr/>
      <dgm:t>
        <a:bodyPr/>
        <a:lstStyle/>
        <a:p>
          <a:endParaRPr lang="en-IN"/>
        </a:p>
      </dgm:t>
    </dgm:pt>
    <dgm:pt modelId="{9E5E31F8-94CD-4B54-88E3-2F495477AF3C}" type="pres">
      <dgm:prSet presAssocID="{C2AB9D53-833D-49D5-A8FB-20473539B769}" presName="linearFlow" presStyleCnt="0">
        <dgm:presLayoutVars>
          <dgm:resizeHandles val="exact"/>
        </dgm:presLayoutVars>
      </dgm:prSet>
      <dgm:spPr/>
    </dgm:pt>
    <dgm:pt modelId="{3AE30469-EE03-4FD5-8470-756D18663822}" type="pres">
      <dgm:prSet presAssocID="{14AF9EF8-D7E7-4327-AE35-915C7957BA8C}" presName="node" presStyleLbl="node1" presStyleIdx="0" presStyleCnt="2" custScaleX="173128" custScaleY="148093">
        <dgm:presLayoutVars>
          <dgm:bulletEnabled val="1"/>
        </dgm:presLayoutVars>
      </dgm:prSet>
      <dgm:spPr/>
    </dgm:pt>
    <dgm:pt modelId="{756141BA-71E5-467D-9447-BDAD6EAFCAD7}" type="pres">
      <dgm:prSet presAssocID="{72CD8DFB-6869-4CA7-86CE-B7CD9DDB4ED9}" presName="sibTrans" presStyleLbl="sibTrans2D1" presStyleIdx="0" presStyleCnt="1"/>
      <dgm:spPr/>
    </dgm:pt>
    <dgm:pt modelId="{D3914D1B-1848-413A-B772-8DE437639ADF}" type="pres">
      <dgm:prSet presAssocID="{72CD8DFB-6869-4CA7-86CE-B7CD9DDB4ED9}" presName="connectorText" presStyleLbl="sibTrans2D1" presStyleIdx="0" presStyleCnt="1"/>
      <dgm:spPr/>
    </dgm:pt>
    <dgm:pt modelId="{CE0468D4-477A-4A37-A77D-8DCF4CDF1A26}" type="pres">
      <dgm:prSet presAssocID="{E021682A-587F-42BE-B178-78173E93802F}" presName="node" presStyleLbl="node1" presStyleIdx="1" presStyleCnt="2" custScaleX="173128" custScaleY="154861">
        <dgm:presLayoutVars>
          <dgm:bulletEnabled val="1"/>
        </dgm:presLayoutVars>
      </dgm:prSet>
      <dgm:spPr/>
    </dgm:pt>
  </dgm:ptLst>
  <dgm:cxnLst>
    <dgm:cxn modelId="{118F1E18-8662-47CF-B8F5-986BF3D60680}" srcId="{C2AB9D53-833D-49D5-A8FB-20473539B769}" destId="{E021682A-587F-42BE-B178-78173E93802F}" srcOrd="1" destOrd="0" parTransId="{6C2B7572-828C-4E7E-B699-ECD8CF846A72}" sibTransId="{81422D00-A005-4B68-930C-E6993E7938DB}"/>
    <dgm:cxn modelId="{F5A0665D-8A77-406C-9EF5-F3610032CD15}" type="presOf" srcId="{72CD8DFB-6869-4CA7-86CE-B7CD9DDB4ED9}" destId="{D3914D1B-1848-413A-B772-8DE437639ADF}" srcOrd="1" destOrd="0" presId="urn:microsoft.com/office/officeart/2005/8/layout/process2"/>
    <dgm:cxn modelId="{75555542-DE2F-4298-9715-8824C7FF41A0}" type="presOf" srcId="{C2AB9D53-833D-49D5-A8FB-20473539B769}" destId="{9E5E31F8-94CD-4B54-88E3-2F495477AF3C}" srcOrd="0" destOrd="0" presId="urn:microsoft.com/office/officeart/2005/8/layout/process2"/>
    <dgm:cxn modelId="{00F77F89-1039-456F-9731-72DE9C505A90}" type="presOf" srcId="{14AF9EF8-D7E7-4327-AE35-915C7957BA8C}" destId="{3AE30469-EE03-4FD5-8470-756D18663822}" srcOrd="0" destOrd="0" presId="urn:microsoft.com/office/officeart/2005/8/layout/process2"/>
    <dgm:cxn modelId="{7682CD93-5FE7-478D-B1DD-0AB450D01160}" type="presOf" srcId="{E021682A-587F-42BE-B178-78173E93802F}" destId="{CE0468D4-477A-4A37-A77D-8DCF4CDF1A26}" srcOrd="0" destOrd="0" presId="urn:microsoft.com/office/officeart/2005/8/layout/process2"/>
    <dgm:cxn modelId="{8F41419F-7BD4-4737-B76D-183609DC7D7E}" type="presOf" srcId="{72CD8DFB-6869-4CA7-86CE-B7CD9DDB4ED9}" destId="{756141BA-71E5-467D-9447-BDAD6EAFCAD7}" srcOrd="0" destOrd="0" presId="urn:microsoft.com/office/officeart/2005/8/layout/process2"/>
    <dgm:cxn modelId="{0D101DA1-606C-4A67-A8E6-7DB868F62DEC}" srcId="{C2AB9D53-833D-49D5-A8FB-20473539B769}" destId="{14AF9EF8-D7E7-4327-AE35-915C7957BA8C}" srcOrd="0" destOrd="0" parTransId="{B5CE5182-6EE8-4FB7-9420-577D0A1E7364}" sibTransId="{72CD8DFB-6869-4CA7-86CE-B7CD9DDB4ED9}"/>
    <dgm:cxn modelId="{AB3C7952-2005-487D-B280-373D3D936CB5}" type="presParOf" srcId="{9E5E31F8-94CD-4B54-88E3-2F495477AF3C}" destId="{3AE30469-EE03-4FD5-8470-756D18663822}" srcOrd="0" destOrd="0" presId="urn:microsoft.com/office/officeart/2005/8/layout/process2"/>
    <dgm:cxn modelId="{B102F5F6-125B-4DF8-B8DC-9B4D1B986FE9}" type="presParOf" srcId="{9E5E31F8-94CD-4B54-88E3-2F495477AF3C}" destId="{756141BA-71E5-467D-9447-BDAD6EAFCAD7}" srcOrd="1" destOrd="0" presId="urn:microsoft.com/office/officeart/2005/8/layout/process2"/>
    <dgm:cxn modelId="{DCD92B01-3B29-4B3E-BF77-DFE64B1AEAC8}" type="presParOf" srcId="{756141BA-71E5-467D-9447-BDAD6EAFCAD7}" destId="{D3914D1B-1848-413A-B772-8DE437639ADF}" srcOrd="0" destOrd="0" presId="urn:microsoft.com/office/officeart/2005/8/layout/process2"/>
    <dgm:cxn modelId="{37457AA7-040D-4D75-97A2-C2B6BACF4B49}" type="presParOf" srcId="{9E5E31F8-94CD-4B54-88E3-2F495477AF3C}" destId="{CE0468D4-477A-4A37-A77D-8DCF4CDF1A26}" srcOrd="2"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0A3E9-2AC6-4ECB-A076-7385190F6760}">
      <dsp:nvSpPr>
        <dsp:cNvPr id="0" name=""/>
        <dsp:cNvSpPr/>
      </dsp:nvSpPr>
      <dsp:spPr>
        <a:xfrm>
          <a:off x="39775" y="3462"/>
          <a:ext cx="2209524" cy="5523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solidFill>
                <a:schemeClr val="tx1"/>
              </a:solidFill>
            </a:rPr>
            <a:t>Address the issue of low client retention</a:t>
          </a:r>
          <a:endParaRPr lang="en-IN" sz="1600" b="1" kern="1200" dirty="0">
            <a:solidFill>
              <a:schemeClr val="tx1"/>
            </a:solidFill>
          </a:endParaRPr>
        </a:p>
      </dsp:txBody>
      <dsp:txXfrm>
        <a:off x="55954" y="19641"/>
        <a:ext cx="2177166" cy="520023"/>
      </dsp:txXfrm>
    </dsp:sp>
    <dsp:sp modelId="{8BFD4FC2-7A59-4BA7-B191-EE2F9C4853C2}">
      <dsp:nvSpPr>
        <dsp:cNvPr id="0" name=""/>
        <dsp:cNvSpPr/>
      </dsp:nvSpPr>
      <dsp:spPr>
        <a:xfrm rot="5400000">
          <a:off x="1040966" y="569653"/>
          <a:ext cx="207142"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IN" sz="1000" kern="1200"/>
        </a:p>
      </dsp:txBody>
      <dsp:txXfrm rot="-5400000">
        <a:off x="1069966" y="590368"/>
        <a:ext cx="149143" cy="144999"/>
      </dsp:txXfrm>
    </dsp:sp>
    <dsp:sp modelId="{A8809C53-3AD1-4469-A02D-A0FC942B6B64}">
      <dsp:nvSpPr>
        <dsp:cNvPr id="0" name=""/>
        <dsp:cNvSpPr/>
      </dsp:nvSpPr>
      <dsp:spPr>
        <a:xfrm>
          <a:off x="39775" y="832034"/>
          <a:ext cx="2209524" cy="5523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Identification of dedicated clients</a:t>
          </a:r>
          <a:endParaRPr lang="en-IN" sz="1800" b="1" kern="1200" dirty="0">
            <a:solidFill>
              <a:schemeClr val="tx1"/>
            </a:solidFill>
          </a:endParaRPr>
        </a:p>
      </dsp:txBody>
      <dsp:txXfrm>
        <a:off x="55954" y="848213"/>
        <a:ext cx="2177166" cy="520023"/>
      </dsp:txXfrm>
    </dsp:sp>
    <dsp:sp modelId="{D19D6A7B-9BD7-415C-BF8E-BCA8AD7ACEED}">
      <dsp:nvSpPr>
        <dsp:cNvPr id="0" name=""/>
        <dsp:cNvSpPr/>
      </dsp:nvSpPr>
      <dsp:spPr>
        <a:xfrm rot="5380231">
          <a:off x="1038076" y="1405306"/>
          <a:ext cx="217768"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IN" sz="1000" kern="1200"/>
        </a:p>
      </dsp:txBody>
      <dsp:txXfrm rot="-5400000">
        <a:off x="1072200" y="1420709"/>
        <a:ext cx="149143" cy="152438"/>
      </dsp:txXfrm>
    </dsp:sp>
    <dsp:sp modelId="{6E7E9AB0-A55A-4B9F-9139-FC1C1183F81A}">
      <dsp:nvSpPr>
        <dsp:cNvPr id="0" name=""/>
        <dsp:cNvSpPr/>
      </dsp:nvSpPr>
      <dsp:spPr>
        <a:xfrm>
          <a:off x="42637" y="1674768"/>
          <a:ext cx="2215556" cy="91093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solidFill>
                <a:schemeClr val="tx1"/>
              </a:solidFill>
            </a:rPr>
            <a:t>Find traits associated with committed gym clients</a:t>
          </a:r>
          <a:endParaRPr lang="en-IN" sz="1600" b="1" kern="1200" dirty="0">
            <a:solidFill>
              <a:schemeClr val="tx1"/>
            </a:solidFill>
          </a:endParaRPr>
        </a:p>
      </dsp:txBody>
      <dsp:txXfrm>
        <a:off x="69317" y="1701448"/>
        <a:ext cx="2162196" cy="857571"/>
      </dsp:txXfrm>
    </dsp:sp>
    <dsp:sp modelId="{31A3274E-D953-4F1E-B97E-CA700C7274F9}">
      <dsp:nvSpPr>
        <dsp:cNvPr id="0" name=""/>
        <dsp:cNvSpPr/>
      </dsp:nvSpPr>
      <dsp:spPr>
        <a:xfrm rot="5417226">
          <a:off x="1049215" y="2592428"/>
          <a:ext cx="196523" cy="2485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IN" sz="900" kern="1200"/>
        </a:p>
      </dsp:txBody>
      <dsp:txXfrm rot="-5400000">
        <a:off x="1073053" y="2618452"/>
        <a:ext cx="149143" cy="137566"/>
      </dsp:txXfrm>
    </dsp:sp>
    <dsp:sp modelId="{2F666FA3-DDD8-4029-8617-7111D041EF22}">
      <dsp:nvSpPr>
        <dsp:cNvPr id="0" name=""/>
        <dsp:cNvSpPr/>
      </dsp:nvSpPr>
      <dsp:spPr>
        <a:xfrm>
          <a:off x="39775" y="2847727"/>
          <a:ext cx="2209524" cy="9108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Make use of the extracted information</a:t>
          </a:r>
          <a:endParaRPr lang="en-IN" sz="1600" b="1" kern="1200" dirty="0">
            <a:solidFill>
              <a:schemeClr val="tx1"/>
            </a:solidFill>
          </a:endParaRPr>
        </a:p>
      </dsp:txBody>
      <dsp:txXfrm>
        <a:off x="66454" y="2874406"/>
        <a:ext cx="2156166" cy="8575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0A3E9-2AC6-4ECB-A076-7385190F6760}">
      <dsp:nvSpPr>
        <dsp:cNvPr id="0" name=""/>
        <dsp:cNvSpPr/>
      </dsp:nvSpPr>
      <dsp:spPr>
        <a:xfrm>
          <a:off x="410515" y="3140"/>
          <a:ext cx="1997469" cy="7428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solidFill>
                <a:schemeClr val="tx1"/>
              </a:solidFill>
            </a:rPr>
            <a:t>find solutions to alleviate overcrowding</a:t>
          </a:r>
          <a:endParaRPr lang="en-IN" sz="1600" b="1" kern="1200" dirty="0">
            <a:solidFill>
              <a:schemeClr val="tx1"/>
            </a:solidFill>
          </a:endParaRPr>
        </a:p>
      </dsp:txBody>
      <dsp:txXfrm>
        <a:off x="432274" y="24899"/>
        <a:ext cx="1953951" cy="699377"/>
      </dsp:txXfrm>
    </dsp:sp>
    <dsp:sp modelId="{8BFD4FC2-7A59-4BA7-B191-EE2F9C4853C2}">
      <dsp:nvSpPr>
        <dsp:cNvPr id="0" name=""/>
        <dsp:cNvSpPr/>
      </dsp:nvSpPr>
      <dsp:spPr>
        <a:xfrm rot="5400000">
          <a:off x="1292259" y="761635"/>
          <a:ext cx="233981"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IN" sz="1100" kern="1200"/>
        </a:p>
      </dsp:txBody>
      <dsp:txXfrm rot="-5400000">
        <a:off x="1325017" y="785033"/>
        <a:ext cx="168466" cy="163787"/>
      </dsp:txXfrm>
    </dsp:sp>
    <dsp:sp modelId="{A8809C53-3AD1-4469-A02D-A0FC942B6B64}">
      <dsp:nvSpPr>
        <dsp:cNvPr id="0" name=""/>
        <dsp:cNvSpPr/>
      </dsp:nvSpPr>
      <dsp:spPr>
        <a:xfrm>
          <a:off x="410515" y="1058012"/>
          <a:ext cx="1997469" cy="5394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Identification of flexible clients</a:t>
          </a:r>
          <a:endParaRPr lang="en-IN" sz="1600" b="1" kern="1200" dirty="0">
            <a:solidFill>
              <a:schemeClr val="tx1"/>
            </a:solidFill>
          </a:endParaRPr>
        </a:p>
      </dsp:txBody>
      <dsp:txXfrm>
        <a:off x="426314" y="1073811"/>
        <a:ext cx="1965871" cy="507827"/>
      </dsp:txXfrm>
    </dsp:sp>
    <dsp:sp modelId="{D19D6A7B-9BD7-415C-BF8E-BCA8AD7ACEED}">
      <dsp:nvSpPr>
        <dsp:cNvPr id="0" name=""/>
        <dsp:cNvSpPr/>
      </dsp:nvSpPr>
      <dsp:spPr>
        <a:xfrm rot="5419568">
          <a:off x="1253722" y="1660822"/>
          <a:ext cx="305664"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rot="-5400000">
        <a:off x="1322560" y="1648380"/>
        <a:ext cx="168466" cy="221431"/>
      </dsp:txXfrm>
    </dsp:sp>
    <dsp:sp modelId="{251DF88C-D239-4B08-8B91-F3009A7FB6EC}">
      <dsp:nvSpPr>
        <dsp:cNvPr id="0" name=""/>
        <dsp:cNvSpPr/>
      </dsp:nvSpPr>
      <dsp:spPr>
        <a:xfrm>
          <a:off x="385894" y="2004984"/>
          <a:ext cx="2033634" cy="94308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Identify those flexible clients who prefers evening and noon slots</a:t>
          </a:r>
        </a:p>
      </dsp:txBody>
      <dsp:txXfrm>
        <a:off x="413516" y="2032606"/>
        <a:ext cx="1978390" cy="887840"/>
      </dsp:txXfrm>
    </dsp:sp>
    <dsp:sp modelId="{AD7C5876-C5C4-46E3-818F-A8BA368DD818}">
      <dsp:nvSpPr>
        <dsp:cNvPr id="0" name=""/>
        <dsp:cNvSpPr/>
      </dsp:nvSpPr>
      <dsp:spPr>
        <a:xfrm rot="5377183">
          <a:off x="1325405" y="2915882"/>
          <a:ext cx="162307" cy="2807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rot="-5400000">
        <a:off x="1322164" y="2975118"/>
        <a:ext cx="168466" cy="113615"/>
      </dsp:txXfrm>
    </dsp:sp>
    <dsp:sp modelId="{68B92E17-518A-4049-8056-8C4FE696D6B6}">
      <dsp:nvSpPr>
        <dsp:cNvPr id="0" name=""/>
        <dsp:cNvSpPr/>
      </dsp:nvSpPr>
      <dsp:spPr>
        <a:xfrm>
          <a:off x="403789" y="3164474"/>
          <a:ext cx="2010922" cy="5944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Make use of this extracted information</a:t>
          </a:r>
        </a:p>
      </dsp:txBody>
      <dsp:txXfrm>
        <a:off x="421200" y="3181885"/>
        <a:ext cx="1976100" cy="5596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105A4B-05F9-4AC9-80D9-A2D7DFD58A9C}">
      <dsp:nvSpPr>
        <dsp:cNvPr id="0" name=""/>
        <dsp:cNvSpPr/>
      </dsp:nvSpPr>
      <dsp:spPr>
        <a:xfrm>
          <a:off x="332948" y="2052"/>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 A’s and Fig B’s represent the charts corresponding overall clients and high AR clients respectively</a:t>
          </a:r>
          <a:endParaRPr lang="en-IN" sz="1600" b="1" kern="1200" dirty="0">
            <a:solidFill>
              <a:schemeClr val="tx1"/>
            </a:solidFill>
          </a:endParaRPr>
        </a:p>
      </dsp:txBody>
      <dsp:txXfrm>
        <a:off x="363690" y="32794"/>
        <a:ext cx="4137013" cy="988140"/>
      </dsp:txXfrm>
    </dsp:sp>
    <dsp:sp modelId="{6F055650-E4C7-4DB8-886C-66F93C65E398}">
      <dsp:nvSpPr>
        <dsp:cNvPr id="0" name=""/>
        <dsp:cNvSpPr/>
      </dsp:nvSpPr>
      <dsp:spPr>
        <a:xfrm rot="5400000">
          <a:off x="2235392" y="1077917"/>
          <a:ext cx="393609" cy="4723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dsp:txBody>
      <dsp:txXfrm rot="-5400000">
        <a:off x="2290498" y="1117278"/>
        <a:ext cx="283399" cy="275526"/>
      </dsp:txXfrm>
    </dsp:sp>
    <dsp:sp modelId="{7D5478FE-A50E-4007-8EA3-25181ECFD5F3}">
      <dsp:nvSpPr>
        <dsp:cNvPr id="0" name=""/>
        <dsp:cNvSpPr/>
      </dsp:nvSpPr>
      <dsp:spPr>
        <a:xfrm>
          <a:off x="332948" y="1576488"/>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69% of the High AR clients are associated with personal trainers whereas the client-trainer association is a mere 19% when observed overall</a:t>
          </a:r>
          <a:endParaRPr lang="en-IN" sz="1600" b="1" kern="1200" dirty="0">
            <a:solidFill>
              <a:schemeClr val="tx1"/>
            </a:solidFill>
          </a:endParaRPr>
        </a:p>
      </dsp:txBody>
      <dsp:txXfrm>
        <a:off x="363690" y="1607230"/>
        <a:ext cx="4137013" cy="988140"/>
      </dsp:txXfrm>
    </dsp:sp>
    <dsp:sp modelId="{818371A9-215B-4988-8339-ED20BD938BED}">
      <dsp:nvSpPr>
        <dsp:cNvPr id="0" name=""/>
        <dsp:cNvSpPr/>
      </dsp:nvSpPr>
      <dsp:spPr>
        <a:xfrm rot="5356814">
          <a:off x="2254035" y="2640464"/>
          <a:ext cx="375804" cy="4723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rot="-5400000">
        <a:off x="2299529" y="2688732"/>
        <a:ext cx="283399" cy="263063"/>
      </dsp:txXfrm>
    </dsp:sp>
    <dsp:sp modelId="{CFB6C626-D3F1-4DF5-8661-E59A310E5B90}">
      <dsp:nvSpPr>
        <dsp:cNvPr id="0" name=""/>
        <dsp:cNvSpPr/>
      </dsp:nvSpPr>
      <dsp:spPr>
        <a:xfrm>
          <a:off x="352429" y="3127146"/>
          <a:ext cx="4198497" cy="104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There is a 8% drop in the number of females in the high AR client list compared to the overall statistics of 22%</a:t>
          </a:r>
        </a:p>
      </dsp:txBody>
      <dsp:txXfrm>
        <a:off x="383171" y="3157888"/>
        <a:ext cx="4137013" cy="9881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E30469-EE03-4FD5-8470-756D18663822}">
      <dsp:nvSpPr>
        <dsp:cNvPr id="0" name=""/>
        <dsp:cNvSpPr/>
      </dsp:nvSpPr>
      <dsp:spPr>
        <a:xfrm>
          <a:off x="0" y="1937"/>
          <a:ext cx="4352766" cy="1160054"/>
        </a:xfrm>
        <a:prstGeom prst="roundRect">
          <a:avLst>
            <a:gd name="adj" fmla="val 10000"/>
          </a:avLst>
        </a:prstGeom>
        <a:solidFill>
          <a:schemeClr val="accent1">
            <a:hueOff val="0"/>
            <a:satOff val="0"/>
            <a:lumOff val="0"/>
            <a:alpha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Figure 9A represents the current state of the gym. It can be seen that most workouts are taking place on 7AM and 6PM which is shown by a sharp peak in the chart which resembles overcrowding</a:t>
          </a:r>
          <a:endParaRPr lang="en-IN" sz="1600" b="1" kern="1200" dirty="0">
            <a:solidFill>
              <a:schemeClr val="tx1"/>
            </a:solidFill>
          </a:endParaRPr>
        </a:p>
      </dsp:txBody>
      <dsp:txXfrm>
        <a:off x="33977" y="35914"/>
        <a:ext cx="4284812" cy="1092100"/>
      </dsp:txXfrm>
    </dsp:sp>
    <dsp:sp modelId="{756141BA-71E5-467D-9447-BDAD6EAFCAD7}">
      <dsp:nvSpPr>
        <dsp:cNvPr id="0" name=""/>
        <dsp:cNvSpPr/>
      </dsp:nvSpPr>
      <dsp:spPr>
        <a:xfrm rot="5400000">
          <a:off x="2029508" y="1181574"/>
          <a:ext cx="293748" cy="3524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IN" sz="1400" kern="1200"/>
        </a:p>
      </dsp:txBody>
      <dsp:txXfrm rot="-5400000">
        <a:off x="2070633" y="1210948"/>
        <a:ext cx="211499" cy="205624"/>
      </dsp:txXfrm>
    </dsp:sp>
    <dsp:sp modelId="{CE0468D4-477A-4A37-A77D-8DCF4CDF1A26}">
      <dsp:nvSpPr>
        <dsp:cNvPr id="0" name=""/>
        <dsp:cNvSpPr/>
      </dsp:nvSpPr>
      <dsp:spPr>
        <a:xfrm>
          <a:off x="0" y="1553655"/>
          <a:ext cx="4352766" cy="1213070"/>
        </a:xfrm>
        <a:prstGeom prst="roundRect">
          <a:avLst>
            <a:gd name="adj" fmla="val 10000"/>
          </a:avLst>
        </a:prstGeom>
        <a:solidFill>
          <a:schemeClr val="accent1">
            <a:hueOff val="0"/>
            <a:satOff val="0"/>
            <a:lumOff val="0"/>
            <a:alpha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Figure 9B represents the state of the fitness studio where every flexible client has worked out in either the noon or evening slot,. It can be observed that the peaks which were the direct consequence of overcrowding are flatten out</a:t>
          </a:r>
          <a:endParaRPr lang="en-IN" sz="1600" b="1" kern="1200" dirty="0">
            <a:solidFill>
              <a:schemeClr val="tx1"/>
            </a:solidFill>
          </a:endParaRPr>
        </a:p>
      </dsp:txBody>
      <dsp:txXfrm>
        <a:off x="35530" y="1589185"/>
        <a:ext cx="4281706" cy="1142010"/>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0.25337</cdr:x>
      <cdr:y>0.33299</cdr:y>
    </cdr:from>
    <cdr:to>
      <cdr:x>0.28457</cdr:x>
      <cdr:y>0.50919</cdr:y>
    </cdr:to>
    <cdr:sp macro="" textlink="">
      <cdr:nvSpPr>
        <cdr:cNvPr id="5" name="Right Brace 4">
          <a:extLst xmlns:a="http://schemas.openxmlformats.org/drawingml/2006/main">
            <a:ext uri="{FF2B5EF4-FFF2-40B4-BE49-F238E27FC236}">
              <a16:creationId xmlns:a16="http://schemas.microsoft.com/office/drawing/2014/main" id="{7A913CE4-07EE-BF40-DDEB-5451AAFA7DAB}"/>
            </a:ext>
          </a:extLst>
        </cdr:cNvPr>
        <cdr:cNvSpPr/>
      </cdr:nvSpPr>
      <cdr:spPr>
        <a:xfrm xmlns:a="http://schemas.openxmlformats.org/drawingml/2006/main" rot="18999166">
          <a:off x="1264336" y="1198785"/>
          <a:ext cx="155699" cy="634305"/>
        </a:xfrm>
        <a:prstGeom xmlns:a="http://schemas.openxmlformats.org/drawingml/2006/main" prst="rightBrace">
          <a:avLst>
            <a:gd name="adj1" fmla="val 0"/>
            <a:gd name="adj2" fmla="val 49601"/>
          </a:avLst>
        </a:prstGeom>
        <a:ln xmlns:a="http://schemas.openxmlformats.org/drawingml/2006/main" w="19050"/>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0.24794</cdr:x>
      <cdr:y>0.33292</cdr:y>
    </cdr:from>
    <cdr:to>
      <cdr:x>0.3472</cdr:x>
      <cdr:y>0.39837</cdr:y>
    </cdr:to>
    <cdr:sp macro="" textlink="">
      <cdr:nvSpPr>
        <cdr:cNvPr id="6" name="TextBox 5">
          <a:extLst xmlns:a="http://schemas.openxmlformats.org/drawingml/2006/main">
            <a:ext uri="{FF2B5EF4-FFF2-40B4-BE49-F238E27FC236}">
              <a16:creationId xmlns:a16="http://schemas.microsoft.com/office/drawing/2014/main" id="{32DBEA84-FD06-80CD-B5ED-C1F8F8F4E56C}"/>
            </a:ext>
          </a:extLst>
        </cdr:cNvPr>
        <cdr:cNvSpPr txBox="1"/>
      </cdr:nvSpPr>
      <cdr:spPr>
        <a:xfrm xmlns:a="http://schemas.openxmlformats.org/drawingml/2006/main">
          <a:off x="1237242" y="1198527"/>
          <a:ext cx="495301" cy="235596"/>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dirty="0">
              <a:solidFill>
                <a:schemeClr val="bg1"/>
              </a:solidFill>
            </a:rPr>
            <a:t>50%</a:t>
          </a:r>
          <a:endParaRPr lang="en-IN" sz="1400" dirty="0">
            <a:solidFill>
              <a:schemeClr val="bg1"/>
            </a:solidFill>
          </a:endParaRPr>
        </a:p>
      </cdr:txBody>
    </cdr:sp>
  </cdr:relSizeAnchor>
  <cdr:relSizeAnchor xmlns:cdr="http://schemas.openxmlformats.org/drawingml/2006/chartDrawing">
    <cdr:from>
      <cdr:x>0.70572</cdr:x>
      <cdr:y>0.44091</cdr:y>
    </cdr:from>
    <cdr:to>
      <cdr:x>0.83142</cdr:x>
      <cdr:y>0.48273</cdr:y>
    </cdr:to>
    <cdr:sp macro="" textlink="">
      <cdr:nvSpPr>
        <cdr:cNvPr id="7" name="Right Brace 6">
          <a:extLst xmlns:a="http://schemas.openxmlformats.org/drawingml/2006/main">
            <a:ext uri="{FF2B5EF4-FFF2-40B4-BE49-F238E27FC236}">
              <a16:creationId xmlns:a16="http://schemas.microsoft.com/office/drawing/2014/main" id="{4A8A098E-6EB1-DCAB-4212-BC18D6A1A3DD}"/>
            </a:ext>
          </a:extLst>
        </cdr:cNvPr>
        <cdr:cNvSpPr/>
      </cdr:nvSpPr>
      <cdr:spPr>
        <a:xfrm xmlns:a="http://schemas.openxmlformats.org/drawingml/2006/main" rot="18580818">
          <a:off x="3759926" y="1348944"/>
          <a:ext cx="150555" cy="627244"/>
        </a:xfrm>
        <a:prstGeom xmlns:a="http://schemas.openxmlformats.org/drawingml/2006/main" prst="rightBrace">
          <a:avLst>
            <a:gd name="adj1" fmla="val 0"/>
            <a:gd name="adj2" fmla="val 49601"/>
          </a:avLst>
        </a:prstGeom>
        <a:ln xmlns:a="http://schemas.openxmlformats.org/drawingml/2006/main" w="19050"/>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endParaRPr lang="en-US" dirty="0"/>
        </a:p>
      </cdr:txBody>
    </cdr:sp>
  </cdr:relSizeAnchor>
  <cdr:relSizeAnchor xmlns:cdr="http://schemas.openxmlformats.org/drawingml/2006/chartDrawing">
    <cdr:from>
      <cdr:x>0.76733</cdr:x>
      <cdr:y>0.39268</cdr:y>
    </cdr:from>
    <cdr:to>
      <cdr:x>0.82555</cdr:x>
      <cdr:y>0.44295</cdr:y>
    </cdr:to>
    <cdr:sp macro="" textlink="">
      <cdr:nvSpPr>
        <cdr:cNvPr id="8" name="TextBox 7">
          <a:extLst xmlns:a="http://schemas.openxmlformats.org/drawingml/2006/main">
            <a:ext uri="{FF2B5EF4-FFF2-40B4-BE49-F238E27FC236}">
              <a16:creationId xmlns:a16="http://schemas.microsoft.com/office/drawing/2014/main" id="{90AD68DE-028D-E6DA-86E9-CC041BF3AFB2}"/>
            </a:ext>
          </a:extLst>
        </cdr:cNvPr>
        <cdr:cNvSpPr txBox="1"/>
      </cdr:nvSpPr>
      <cdr:spPr>
        <a:xfrm xmlns:a="http://schemas.openxmlformats.org/drawingml/2006/main">
          <a:off x="3829050" y="1413669"/>
          <a:ext cx="290512" cy="18097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IN" sz="1100" dirty="0"/>
        </a:p>
      </cdr:txBody>
    </cdr:sp>
  </cdr:relSizeAnchor>
  <cdr:relSizeAnchor xmlns:cdr="http://schemas.openxmlformats.org/drawingml/2006/chartDrawing">
    <cdr:from>
      <cdr:x>0.74773</cdr:x>
      <cdr:y>0.37152</cdr:y>
    </cdr:from>
    <cdr:to>
      <cdr:x>0.85037</cdr:x>
      <cdr:y>0.43629</cdr:y>
    </cdr:to>
    <cdr:sp macro="" textlink="">
      <cdr:nvSpPr>
        <cdr:cNvPr id="9" name="TextBox 1">
          <a:extLst xmlns:a="http://schemas.openxmlformats.org/drawingml/2006/main">
            <a:ext uri="{FF2B5EF4-FFF2-40B4-BE49-F238E27FC236}">
              <a16:creationId xmlns:a16="http://schemas.microsoft.com/office/drawing/2014/main" id="{EC782E91-8984-6727-9349-D80CC6CD4AC8}"/>
            </a:ext>
          </a:extLst>
        </cdr:cNvPr>
        <cdr:cNvSpPr txBox="1"/>
      </cdr:nvSpPr>
      <cdr:spPr>
        <a:xfrm xmlns:a="http://schemas.openxmlformats.org/drawingml/2006/main">
          <a:off x="3731205" y="1337468"/>
          <a:ext cx="512182" cy="23318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400" dirty="0">
              <a:solidFill>
                <a:schemeClr val="bg1"/>
              </a:solidFill>
            </a:rPr>
            <a:t>47%</a:t>
          </a:r>
          <a:endParaRPr lang="en-IN" sz="1400" dirty="0">
            <a:solidFill>
              <a:schemeClr val="bg1"/>
            </a:solidFill>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0.74347</cdr:x>
      <cdr:y>0.60426</cdr:y>
    </cdr:from>
    <cdr:to>
      <cdr:x>0.82492</cdr:x>
      <cdr:y>0.65542</cdr:y>
    </cdr:to>
    <cdr:cxnSp macro="">
      <cdr:nvCxnSpPr>
        <cdr:cNvPr id="12" name="Straight Arrow Connector 11">
          <a:extLst xmlns:a="http://schemas.openxmlformats.org/drawingml/2006/main">
            <a:ext uri="{FF2B5EF4-FFF2-40B4-BE49-F238E27FC236}">
              <a16:creationId xmlns:a16="http://schemas.microsoft.com/office/drawing/2014/main" id="{BFF7E360-1890-A9E7-53C8-74C058F76376}"/>
            </a:ext>
          </a:extLst>
        </cdr:cNvPr>
        <cdr:cNvCxnSpPr/>
      </cdr:nvCxnSpPr>
      <cdr:spPr>
        <a:xfrm xmlns:a="http://schemas.openxmlformats.org/drawingml/2006/main">
          <a:off x="3709987" y="2174875"/>
          <a:ext cx="406400" cy="184137"/>
        </a:xfrm>
        <a:prstGeom xmlns:a="http://schemas.openxmlformats.org/drawingml/2006/main" prst="straightConnector1">
          <a:avLst/>
        </a:prstGeom>
        <a:ln xmlns:a="http://schemas.openxmlformats.org/drawingml/2006/main" w="19050">
          <a:solidFill>
            <a:srgbClr val="92D050"/>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0.36935</cdr:x>
      <cdr:y>0.49841</cdr:y>
    </cdr:from>
    <cdr:to>
      <cdr:x>0.44216</cdr:x>
      <cdr:y>0.49873</cdr:y>
    </cdr:to>
    <cdr:cxnSp macro="">
      <cdr:nvCxnSpPr>
        <cdr:cNvPr id="17" name="Straight Arrow Connector 16">
          <a:extLst xmlns:a="http://schemas.openxmlformats.org/drawingml/2006/main">
            <a:ext uri="{FF2B5EF4-FFF2-40B4-BE49-F238E27FC236}">
              <a16:creationId xmlns:a16="http://schemas.microsoft.com/office/drawing/2014/main" id="{65E45304-1CB3-52D6-4BD3-911D95C4A358}"/>
            </a:ext>
          </a:extLst>
        </cdr:cNvPr>
        <cdr:cNvCxnSpPr/>
      </cdr:nvCxnSpPr>
      <cdr:spPr>
        <a:xfrm xmlns:a="http://schemas.openxmlformats.org/drawingml/2006/main" flipH="1" flipV="1">
          <a:off x="1843087" y="1793875"/>
          <a:ext cx="363345" cy="1167"/>
        </a:xfrm>
        <a:prstGeom xmlns:a="http://schemas.openxmlformats.org/drawingml/2006/main" prst="straightConnector1">
          <a:avLst/>
        </a:prstGeom>
        <a:ln xmlns:a="http://schemas.openxmlformats.org/drawingml/2006/main" w="19050">
          <a:solidFill>
            <a:schemeClr val="bg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0.27671</cdr:x>
      <cdr:y>0.22727</cdr:y>
    </cdr:from>
    <cdr:to>
      <cdr:x>0.44216</cdr:x>
      <cdr:y>0.22727</cdr:y>
    </cdr:to>
    <cdr:cxnSp macro="">
      <cdr:nvCxnSpPr>
        <cdr:cNvPr id="20" name="Straight Arrow Connector 19">
          <a:extLst xmlns:a="http://schemas.openxmlformats.org/drawingml/2006/main">
            <a:ext uri="{FF2B5EF4-FFF2-40B4-BE49-F238E27FC236}">
              <a16:creationId xmlns:a16="http://schemas.microsoft.com/office/drawing/2014/main" id="{9C8A0612-1605-CFEC-C326-4777BB7FB8CE}"/>
            </a:ext>
          </a:extLst>
        </cdr:cNvPr>
        <cdr:cNvCxnSpPr/>
      </cdr:nvCxnSpPr>
      <cdr:spPr>
        <a:xfrm xmlns:a="http://schemas.openxmlformats.org/drawingml/2006/main" flipH="1">
          <a:off x="1380807" y="817979"/>
          <a:ext cx="825625" cy="0"/>
        </a:xfrm>
        <a:prstGeom xmlns:a="http://schemas.openxmlformats.org/drawingml/2006/main" prst="straightConnector1">
          <a:avLst/>
        </a:prstGeom>
        <a:ln xmlns:a="http://schemas.openxmlformats.org/drawingml/2006/main" w="19050">
          <a:solidFill>
            <a:schemeClr val="bg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0.63658</cdr:x>
      <cdr:y>0.37491</cdr:y>
    </cdr:from>
    <cdr:to>
      <cdr:x>0.73329</cdr:x>
      <cdr:y>0.60426</cdr:y>
    </cdr:to>
    <cdr:sp macro="" textlink="">
      <cdr:nvSpPr>
        <cdr:cNvPr id="38" name="Left Brace 37">
          <a:extLst xmlns:a="http://schemas.openxmlformats.org/drawingml/2006/main">
            <a:ext uri="{FF2B5EF4-FFF2-40B4-BE49-F238E27FC236}">
              <a16:creationId xmlns:a16="http://schemas.microsoft.com/office/drawing/2014/main" id="{DF14091F-84BA-635E-41DF-3A1B62B160A1}"/>
            </a:ext>
          </a:extLst>
        </cdr:cNvPr>
        <cdr:cNvSpPr/>
      </cdr:nvSpPr>
      <cdr:spPr>
        <a:xfrm xmlns:a="http://schemas.openxmlformats.org/drawingml/2006/main">
          <a:off x="3176587" y="1349375"/>
          <a:ext cx="482600" cy="825499"/>
        </a:xfrm>
        <a:prstGeom xmlns:a="http://schemas.openxmlformats.org/drawingml/2006/main" prst="leftBrace">
          <a:avLst/>
        </a:prstGeom>
        <a:ln xmlns:a="http://schemas.openxmlformats.org/drawingml/2006/main" w="19050">
          <a:solidFill>
            <a:srgbClr val="92D05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0.52714</cdr:x>
      <cdr:y>0.44742</cdr:y>
    </cdr:from>
    <cdr:to>
      <cdr:x>0.65529</cdr:x>
      <cdr:y>0.55004</cdr:y>
    </cdr:to>
    <cdr:sp macro="" textlink="">
      <cdr:nvSpPr>
        <cdr:cNvPr id="41" name="TextBox 40">
          <a:extLst xmlns:a="http://schemas.openxmlformats.org/drawingml/2006/main">
            <a:ext uri="{FF2B5EF4-FFF2-40B4-BE49-F238E27FC236}">
              <a16:creationId xmlns:a16="http://schemas.microsoft.com/office/drawing/2014/main" id="{69F1841B-DE5C-22EF-9B15-7195ECC3FA99}"/>
            </a:ext>
          </a:extLst>
        </cdr:cNvPr>
        <cdr:cNvSpPr txBox="1"/>
      </cdr:nvSpPr>
      <cdr:spPr>
        <a:xfrm xmlns:a="http://schemas.openxmlformats.org/drawingml/2006/main">
          <a:off x="2630487" y="1610375"/>
          <a:ext cx="639460" cy="36933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dirty="0">
              <a:solidFill>
                <a:srgbClr val="92D050"/>
              </a:solidFill>
            </a:rPr>
            <a:t>  51%</a:t>
          </a:r>
          <a:endParaRPr lang="en-IN" sz="1400" dirty="0">
            <a:solidFill>
              <a:srgbClr val="92D050"/>
            </a:solidFill>
          </a:endParaRPr>
        </a:p>
      </cdr:txBody>
    </cdr:sp>
  </cdr:relSizeAnchor>
  <cdr:relSizeAnchor xmlns:cdr="http://schemas.openxmlformats.org/drawingml/2006/chartDrawing">
    <cdr:from>
      <cdr:x>0.44216</cdr:x>
      <cdr:y>0.2268</cdr:y>
    </cdr:from>
    <cdr:to>
      <cdr:x>0.5</cdr:x>
      <cdr:y>0.49873</cdr:y>
    </cdr:to>
    <cdr:sp macro="" textlink="">
      <cdr:nvSpPr>
        <cdr:cNvPr id="45" name="Right Brace 44">
          <a:extLst xmlns:a="http://schemas.openxmlformats.org/drawingml/2006/main">
            <a:ext uri="{FF2B5EF4-FFF2-40B4-BE49-F238E27FC236}">
              <a16:creationId xmlns:a16="http://schemas.microsoft.com/office/drawing/2014/main" id="{9DE4F0A2-E0D5-7D52-9561-4EF85479DFAA}"/>
            </a:ext>
          </a:extLst>
        </cdr:cNvPr>
        <cdr:cNvSpPr/>
      </cdr:nvSpPr>
      <cdr:spPr>
        <a:xfrm xmlns:a="http://schemas.openxmlformats.org/drawingml/2006/main">
          <a:off x="2206432" y="816320"/>
          <a:ext cx="288601" cy="978722"/>
        </a:xfrm>
        <a:prstGeom xmlns:a="http://schemas.openxmlformats.org/drawingml/2006/main" prst="rightBrace">
          <a:avLst/>
        </a:prstGeom>
        <a:ln xmlns:a="http://schemas.openxmlformats.org/drawingml/2006/main" w="19050">
          <a:solidFill>
            <a:schemeClr val="bg1"/>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0.46861</cdr:x>
      <cdr:y>0.29073</cdr:y>
    </cdr:from>
    <cdr:to>
      <cdr:x>0.59675</cdr:x>
      <cdr:y>0.39334</cdr:y>
    </cdr:to>
    <cdr:sp macro="" textlink="">
      <cdr:nvSpPr>
        <cdr:cNvPr id="47" name="TextBox 1">
          <a:extLst xmlns:a="http://schemas.openxmlformats.org/drawingml/2006/main">
            <a:ext uri="{FF2B5EF4-FFF2-40B4-BE49-F238E27FC236}">
              <a16:creationId xmlns:a16="http://schemas.microsoft.com/office/drawing/2014/main" id="{3F3A25FB-D0BD-FE31-31BC-7E619B42080D}"/>
            </a:ext>
          </a:extLst>
        </cdr:cNvPr>
        <cdr:cNvSpPr txBox="1"/>
      </cdr:nvSpPr>
      <cdr:spPr>
        <a:xfrm xmlns:a="http://schemas.openxmlformats.org/drawingml/2006/main">
          <a:off x="2338387" y="1046405"/>
          <a:ext cx="639460" cy="369333"/>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400" dirty="0">
              <a:solidFill>
                <a:srgbClr val="92D050"/>
              </a:solidFill>
            </a:rPr>
            <a:t>  </a:t>
          </a:r>
          <a:r>
            <a:rPr lang="en-US" sz="1400" dirty="0">
              <a:solidFill>
                <a:schemeClr val="bg1"/>
              </a:solidFill>
            </a:rPr>
            <a:t>39%</a:t>
          </a:r>
          <a:endParaRPr lang="en-IN" sz="1400" dirty="0">
            <a:solidFill>
              <a:schemeClr val="bg1"/>
            </a:solidFill>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0.11538</cdr:x>
      <cdr:y>0.12976</cdr:y>
    </cdr:from>
    <cdr:to>
      <cdr:x>0.25104</cdr:x>
      <cdr:y>0.21935</cdr:y>
    </cdr:to>
    <cdr:sp macro="" textlink="">
      <cdr:nvSpPr>
        <cdr:cNvPr id="2" name="Oval 1">
          <a:extLst xmlns:a="http://schemas.openxmlformats.org/drawingml/2006/main">
            <a:ext uri="{FF2B5EF4-FFF2-40B4-BE49-F238E27FC236}">
              <a16:creationId xmlns:a16="http://schemas.microsoft.com/office/drawing/2014/main" id="{EDE85067-F31B-DB57-C160-3780E93F6EB6}"/>
            </a:ext>
          </a:extLst>
        </cdr:cNvPr>
        <cdr:cNvSpPr/>
      </cdr:nvSpPr>
      <cdr:spPr>
        <a:xfrm xmlns:a="http://schemas.openxmlformats.org/drawingml/2006/main">
          <a:off x="685801" y="619855"/>
          <a:ext cx="806308" cy="427962"/>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0.61513</cdr:x>
      <cdr:y>0.32383</cdr:y>
    </cdr:from>
    <cdr:to>
      <cdr:x>0.77271</cdr:x>
      <cdr:y>0.42944</cdr:y>
    </cdr:to>
    <cdr:sp macro="" textlink="">
      <cdr:nvSpPr>
        <cdr:cNvPr id="3" name="Oval 2">
          <a:extLst xmlns:a="http://schemas.openxmlformats.org/drawingml/2006/main">
            <a:ext uri="{FF2B5EF4-FFF2-40B4-BE49-F238E27FC236}">
              <a16:creationId xmlns:a16="http://schemas.microsoft.com/office/drawing/2014/main" id="{41246B6F-5EBB-16DA-71E3-5DC999D3FCB9}"/>
            </a:ext>
          </a:extLst>
        </cdr:cNvPr>
        <cdr:cNvSpPr/>
      </cdr:nvSpPr>
      <cdr:spPr>
        <a:xfrm xmlns:a="http://schemas.openxmlformats.org/drawingml/2006/main">
          <a:off x="3656063" y="1546873"/>
          <a:ext cx="936592" cy="504477"/>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4.xml><?xml version="1.0" encoding="utf-8"?>
<c:userShapes xmlns:c="http://schemas.openxmlformats.org/drawingml/2006/chart">
  <cdr:relSizeAnchor xmlns:cdr="http://schemas.openxmlformats.org/drawingml/2006/chartDrawing">
    <cdr:from>
      <cdr:x>0.49563</cdr:x>
      <cdr:y>0.05789</cdr:y>
    </cdr:from>
    <cdr:to>
      <cdr:x>0.75573</cdr:x>
      <cdr:y>0.22</cdr:y>
    </cdr:to>
    <cdr:sp macro="" textlink="">
      <cdr:nvSpPr>
        <cdr:cNvPr id="2" name="Oval 1">
          <a:extLst xmlns:a="http://schemas.openxmlformats.org/drawingml/2006/main">
            <a:ext uri="{FF2B5EF4-FFF2-40B4-BE49-F238E27FC236}">
              <a16:creationId xmlns:a16="http://schemas.microsoft.com/office/drawing/2014/main" id="{B259BA88-3D27-94AF-946B-0B571EF1E860}"/>
            </a:ext>
          </a:extLst>
        </cdr:cNvPr>
        <cdr:cNvSpPr/>
      </cdr:nvSpPr>
      <cdr:spPr>
        <a:xfrm xmlns:a="http://schemas.openxmlformats.org/drawingml/2006/main">
          <a:off x="1284061" y="155976"/>
          <a:ext cx="673853" cy="43677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5.xml><?xml version="1.0" encoding="utf-8"?>
<c:userShapes xmlns:c="http://schemas.openxmlformats.org/drawingml/2006/chart">
  <cdr:relSizeAnchor xmlns:cdr="http://schemas.openxmlformats.org/drawingml/2006/chartDrawing">
    <cdr:from>
      <cdr:x>0.5603</cdr:x>
      <cdr:y>0.05167</cdr:y>
    </cdr:from>
    <cdr:to>
      <cdr:x>0.84046</cdr:x>
      <cdr:y>0.26861</cdr:y>
    </cdr:to>
    <cdr:sp macro="" textlink="">
      <cdr:nvSpPr>
        <cdr:cNvPr id="3" name="Oval 2">
          <a:extLst xmlns:a="http://schemas.openxmlformats.org/drawingml/2006/main">
            <a:ext uri="{FF2B5EF4-FFF2-40B4-BE49-F238E27FC236}">
              <a16:creationId xmlns:a16="http://schemas.microsoft.com/office/drawing/2014/main" id="{B259BA88-3D27-94AF-946B-0B571EF1E860}"/>
            </a:ext>
          </a:extLst>
        </cdr:cNvPr>
        <cdr:cNvSpPr/>
      </cdr:nvSpPr>
      <cdr:spPr>
        <a:xfrm xmlns:a="http://schemas.openxmlformats.org/drawingml/2006/main">
          <a:off x="1619745" y="139275"/>
          <a:ext cx="809897" cy="584775"/>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6.xml><?xml version="1.0" encoding="utf-8"?>
<c:userShapes xmlns:c="http://schemas.openxmlformats.org/drawingml/2006/chart">
  <cdr:relSizeAnchor xmlns:cdr="http://schemas.openxmlformats.org/drawingml/2006/chartDrawing">
    <cdr:from>
      <cdr:x>0.70731</cdr:x>
      <cdr:y>0.6535</cdr:y>
    </cdr:from>
    <cdr:to>
      <cdr:x>0.97411</cdr:x>
      <cdr:y>0.79052</cdr:y>
    </cdr:to>
    <cdr:sp macro="" textlink="">
      <cdr:nvSpPr>
        <cdr:cNvPr id="2" name="Oval 1">
          <a:extLst xmlns:a="http://schemas.openxmlformats.org/drawingml/2006/main">
            <a:ext uri="{FF2B5EF4-FFF2-40B4-BE49-F238E27FC236}">
              <a16:creationId xmlns:a16="http://schemas.microsoft.com/office/drawing/2014/main" id="{7D7AAA62-DBCF-8B9C-6336-80EEC57C0520}"/>
            </a:ext>
          </a:extLst>
        </cdr:cNvPr>
        <cdr:cNvSpPr/>
      </cdr:nvSpPr>
      <cdr:spPr>
        <a:xfrm xmlns:a="http://schemas.openxmlformats.org/drawingml/2006/main">
          <a:off x="2162520" y="2202091"/>
          <a:ext cx="815683" cy="46173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0.51014</cdr:x>
      <cdr:y>0.25909</cdr:y>
    </cdr:from>
    <cdr:to>
      <cdr:x>0.732</cdr:x>
      <cdr:y>0.39612</cdr:y>
    </cdr:to>
    <cdr:sp macro="" textlink="">
      <cdr:nvSpPr>
        <cdr:cNvPr id="3" name="Oval 2">
          <a:extLst xmlns:a="http://schemas.openxmlformats.org/drawingml/2006/main">
            <a:ext uri="{FF2B5EF4-FFF2-40B4-BE49-F238E27FC236}">
              <a16:creationId xmlns:a16="http://schemas.microsoft.com/office/drawing/2014/main" id="{7D7AAA62-DBCF-8B9C-6336-80EEC57C0520}"/>
            </a:ext>
          </a:extLst>
        </cdr:cNvPr>
        <cdr:cNvSpPr/>
      </cdr:nvSpPr>
      <cdr:spPr>
        <a:xfrm xmlns:a="http://schemas.openxmlformats.org/drawingml/2006/main">
          <a:off x="1559697" y="873057"/>
          <a:ext cx="678305" cy="461738"/>
        </a:xfrm>
        <a:prstGeom xmlns:a="http://schemas.openxmlformats.org/drawingml/2006/main" prst="ellipse">
          <a:avLst/>
        </a:prstGeom>
        <a:noFill xmlns:a="http://schemas.openxmlformats.org/drawingml/2006/main"/>
        <a:ln xmlns:a="http://schemas.openxmlformats.org/drawingml/2006/main" w="34925">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7.xml><?xml version="1.0" encoding="utf-8"?>
<c:userShapes xmlns:c="http://schemas.openxmlformats.org/drawingml/2006/chart">
  <cdr:relSizeAnchor xmlns:cdr="http://schemas.openxmlformats.org/drawingml/2006/chartDrawing">
    <cdr:from>
      <cdr:x>0.14016</cdr:x>
      <cdr:y>0.14333</cdr:y>
    </cdr:from>
    <cdr:to>
      <cdr:x>0.29522</cdr:x>
      <cdr:y>0.29801</cdr:y>
    </cdr:to>
    <cdr:sp macro="" textlink="">
      <cdr:nvSpPr>
        <cdr:cNvPr id="2" name="Oval 1">
          <a:extLst xmlns:a="http://schemas.openxmlformats.org/drawingml/2006/main">
            <a:ext uri="{FF2B5EF4-FFF2-40B4-BE49-F238E27FC236}">
              <a16:creationId xmlns:a16="http://schemas.microsoft.com/office/drawing/2014/main" id="{EDE85067-F31B-DB57-C160-3780E93F6EB6}"/>
            </a:ext>
          </a:extLst>
        </cdr:cNvPr>
        <cdr:cNvSpPr/>
      </cdr:nvSpPr>
      <cdr:spPr>
        <a:xfrm xmlns:a="http://schemas.openxmlformats.org/drawingml/2006/main">
          <a:off x="661461" y="395046"/>
          <a:ext cx="731761" cy="426308"/>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0.58111</cdr:x>
      <cdr:y>0.31219</cdr:y>
    </cdr:from>
    <cdr:to>
      <cdr:x>0.76085</cdr:x>
      <cdr:y>0.4462</cdr:y>
    </cdr:to>
    <cdr:sp macro="" textlink="">
      <cdr:nvSpPr>
        <cdr:cNvPr id="3" name="Oval 2">
          <a:extLst xmlns:a="http://schemas.openxmlformats.org/drawingml/2006/main">
            <a:ext uri="{FF2B5EF4-FFF2-40B4-BE49-F238E27FC236}">
              <a16:creationId xmlns:a16="http://schemas.microsoft.com/office/drawing/2014/main" id="{41246B6F-5EBB-16DA-71E3-5DC999D3FCB9}"/>
            </a:ext>
          </a:extLst>
        </cdr:cNvPr>
        <cdr:cNvSpPr/>
      </cdr:nvSpPr>
      <cdr:spPr>
        <a:xfrm xmlns:a="http://schemas.openxmlformats.org/drawingml/2006/main">
          <a:off x="2742441" y="860455"/>
          <a:ext cx="848257" cy="369332"/>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userShapes>
</file>

<file path=ppt/drawings/drawing8.xml><?xml version="1.0" encoding="utf-8"?>
<c:userShapes xmlns:c="http://schemas.openxmlformats.org/drawingml/2006/chart">
  <cdr:relSizeAnchor xmlns:cdr="http://schemas.openxmlformats.org/drawingml/2006/chartDrawing">
    <cdr:from>
      <cdr:x>0.61089</cdr:x>
      <cdr:y>0.29637</cdr:y>
    </cdr:from>
    <cdr:to>
      <cdr:x>0.82616</cdr:x>
      <cdr:y>0.48676</cdr:y>
    </cdr:to>
    <cdr:sp macro="" textlink="">
      <cdr:nvSpPr>
        <cdr:cNvPr id="2" name="Oval 1">
          <a:extLst xmlns:a="http://schemas.openxmlformats.org/drawingml/2006/main">
            <a:ext uri="{FF2B5EF4-FFF2-40B4-BE49-F238E27FC236}">
              <a16:creationId xmlns:a16="http://schemas.microsoft.com/office/drawing/2014/main" id="{1C84ED33-C2C5-37FF-53A6-0DAD5735AC08}"/>
            </a:ext>
          </a:extLst>
        </cdr:cNvPr>
        <cdr:cNvSpPr/>
      </cdr:nvSpPr>
      <cdr:spPr>
        <a:xfrm xmlns:a="http://schemas.openxmlformats.org/drawingml/2006/main">
          <a:off x="2883002" y="820551"/>
          <a:ext cx="1015897" cy="527110"/>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dr:relSizeAnchor xmlns:cdr="http://schemas.openxmlformats.org/drawingml/2006/chartDrawing">
    <cdr:from>
      <cdr:x>0.12325</cdr:x>
      <cdr:y>0.13272</cdr:y>
    </cdr:from>
    <cdr:to>
      <cdr:x>0.31694</cdr:x>
      <cdr:y>0.32634</cdr:y>
    </cdr:to>
    <cdr:sp macro="" textlink="">
      <cdr:nvSpPr>
        <cdr:cNvPr id="3" name="Oval 2">
          <a:extLst xmlns:a="http://schemas.openxmlformats.org/drawingml/2006/main">
            <a:ext uri="{FF2B5EF4-FFF2-40B4-BE49-F238E27FC236}">
              <a16:creationId xmlns:a16="http://schemas.microsoft.com/office/drawing/2014/main" id="{A547AC31-2D7B-243F-95EF-8A3503330C5B}"/>
            </a:ext>
          </a:extLst>
        </cdr:cNvPr>
        <cdr:cNvSpPr/>
      </cdr:nvSpPr>
      <cdr:spPr>
        <a:xfrm xmlns:a="http://schemas.openxmlformats.org/drawingml/2006/main">
          <a:off x="581633" y="367468"/>
          <a:ext cx="914108" cy="536055"/>
        </a:xfrm>
        <a:prstGeom xmlns:a="http://schemas.openxmlformats.org/drawingml/2006/main" prst="ellipse">
          <a:avLst/>
        </a:prstGeom>
        <a:noFill xmlns:a="http://schemas.openxmlformats.org/drawingml/2006/main"/>
        <a:ln xmlns:a="http://schemas.openxmlformats.org/drawingml/2006/main" w="5715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IN"/>
        </a:p>
      </cdr:txBody>
    </cdr:sp>
  </cdr:relSizeAnchor>
</c:userShapes>
</file>

<file path=ppt/media/image1.jp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F7B731-43FB-4ADB-A4A3-918CD4C0316B}" type="datetimeFigureOut">
              <a:rPr lang="en-IN" smtClean="0"/>
              <a:t>03-01-2023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E3A4E4-38FB-4324-BEA4-5494DCA25DC5}" type="slidenum">
              <a:rPr lang="en-IN" smtClean="0"/>
              <a:t>‹#›</a:t>
            </a:fld>
            <a:endParaRPr lang="en-IN"/>
          </a:p>
        </p:txBody>
      </p:sp>
    </p:spTree>
    <p:extLst>
      <p:ext uri="{BB962C8B-B14F-4D97-AF65-F5344CB8AC3E}">
        <p14:creationId xmlns:p14="http://schemas.microsoft.com/office/powerpoint/2010/main" val="263825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F8C38-BA84-8138-B7CA-54257F67675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CDBD067-0185-5B5B-620B-9A02D272B7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339FE8B-5B54-ED25-BC13-AA05999C7513}"/>
              </a:ext>
            </a:extLst>
          </p:cNvPr>
          <p:cNvSpPr>
            <a:spLocks noGrp="1"/>
          </p:cNvSpPr>
          <p:nvPr>
            <p:ph type="dt" sz="half" idx="10"/>
          </p:nvPr>
        </p:nvSpPr>
        <p:spPr/>
        <p:txBody>
          <a:bodyPr/>
          <a:lstStyle/>
          <a:p>
            <a:fld id="{2B694BAD-0997-425B-9737-5B5B4A59139E}" type="datetime1">
              <a:rPr lang="en-IN" smtClean="0"/>
              <a:t>03-01-2023</a:t>
            </a:fld>
            <a:endParaRPr lang="en-IN"/>
          </a:p>
        </p:txBody>
      </p:sp>
      <p:sp>
        <p:nvSpPr>
          <p:cNvPr id="5" name="Footer Placeholder 4">
            <a:extLst>
              <a:ext uri="{FF2B5EF4-FFF2-40B4-BE49-F238E27FC236}">
                <a16:creationId xmlns:a16="http://schemas.microsoft.com/office/drawing/2014/main" id="{F67860D0-3B8D-8091-DA85-B79DEDF5D9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0DE060-C53E-6929-A336-C0D961712673}"/>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81322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01225-3FA5-DB35-E292-8A5F3305616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6E97BAD-92D1-041C-05C8-1B9C967B44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CE25119-16F2-E2B7-17D6-CFF179EB4250}"/>
              </a:ext>
            </a:extLst>
          </p:cNvPr>
          <p:cNvSpPr>
            <a:spLocks noGrp="1"/>
          </p:cNvSpPr>
          <p:nvPr>
            <p:ph type="dt" sz="half" idx="10"/>
          </p:nvPr>
        </p:nvSpPr>
        <p:spPr/>
        <p:txBody>
          <a:bodyPr/>
          <a:lstStyle/>
          <a:p>
            <a:fld id="{D82D082B-126E-497E-983A-BB34BCC5A134}" type="datetime1">
              <a:rPr lang="en-IN" smtClean="0"/>
              <a:t>03-01-2023</a:t>
            </a:fld>
            <a:endParaRPr lang="en-IN"/>
          </a:p>
        </p:txBody>
      </p:sp>
      <p:sp>
        <p:nvSpPr>
          <p:cNvPr id="5" name="Footer Placeholder 4">
            <a:extLst>
              <a:ext uri="{FF2B5EF4-FFF2-40B4-BE49-F238E27FC236}">
                <a16:creationId xmlns:a16="http://schemas.microsoft.com/office/drawing/2014/main" id="{3C91F748-9912-2254-88D8-3C50A6BEAA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A07C6E-9800-36AC-A9FF-B4EE4DA1C20D}"/>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2106171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4E14A2-BA96-8B61-B5AE-DC8C93E0DEF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7EC659-42A2-2B3E-D2DD-9BD3449296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0D0082-86D1-4ACC-3AAE-A7104746FC34}"/>
              </a:ext>
            </a:extLst>
          </p:cNvPr>
          <p:cNvSpPr>
            <a:spLocks noGrp="1"/>
          </p:cNvSpPr>
          <p:nvPr>
            <p:ph type="dt" sz="half" idx="10"/>
          </p:nvPr>
        </p:nvSpPr>
        <p:spPr/>
        <p:txBody>
          <a:bodyPr/>
          <a:lstStyle/>
          <a:p>
            <a:fld id="{991F2345-EB1F-4A12-B017-54763F5B05F7}" type="datetime1">
              <a:rPr lang="en-IN" smtClean="0"/>
              <a:t>03-01-2023</a:t>
            </a:fld>
            <a:endParaRPr lang="en-IN"/>
          </a:p>
        </p:txBody>
      </p:sp>
      <p:sp>
        <p:nvSpPr>
          <p:cNvPr id="5" name="Footer Placeholder 4">
            <a:extLst>
              <a:ext uri="{FF2B5EF4-FFF2-40B4-BE49-F238E27FC236}">
                <a16:creationId xmlns:a16="http://schemas.microsoft.com/office/drawing/2014/main" id="{4766964F-4B36-AFAB-7837-4813D30B8E1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04AFF2-96E2-5B7F-C63A-128CD8257011}"/>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131638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9C036-3F77-48B6-470F-C60DCAAF06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7BB9B17-8475-BE44-E256-121D509B40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5F523E-14EE-59FF-E9CD-776D4A5D2E15}"/>
              </a:ext>
            </a:extLst>
          </p:cNvPr>
          <p:cNvSpPr>
            <a:spLocks noGrp="1"/>
          </p:cNvSpPr>
          <p:nvPr>
            <p:ph type="dt" sz="half" idx="10"/>
          </p:nvPr>
        </p:nvSpPr>
        <p:spPr/>
        <p:txBody>
          <a:bodyPr/>
          <a:lstStyle/>
          <a:p>
            <a:fld id="{01795B8D-2B8A-4C83-9AF4-43C5C4D6F925}" type="datetime1">
              <a:rPr lang="en-IN" smtClean="0"/>
              <a:t>03-01-2023</a:t>
            </a:fld>
            <a:endParaRPr lang="en-IN"/>
          </a:p>
        </p:txBody>
      </p:sp>
      <p:sp>
        <p:nvSpPr>
          <p:cNvPr id="5" name="Footer Placeholder 4">
            <a:extLst>
              <a:ext uri="{FF2B5EF4-FFF2-40B4-BE49-F238E27FC236}">
                <a16:creationId xmlns:a16="http://schemas.microsoft.com/office/drawing/2014/main" id="{2B9BF07A-6CD6-DA36-D448-FD81F1B0B1D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1073A5-9159-154A-3F19-A06E94D36E07}"/>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2765464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954B4-88AB-0EEC-298D-AE8DFA04A47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9C83DB0-992C-C9E1-B7FA-F33ACA1F8F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5005A7-8F0A-97BF-6CFC-E3716453174F}"/>
              </a:ext>
            </a:extLst>
          </p:cNvPr>
          <p:cNvSpPr>
            <a:spLocks noGrp="1"/>
          </p:cNvSpPr>
          <p:nvPr>
            <p:ph type="dt" sz="half" idx="10"/>
          </p:nvPr>
        </p:nvSpPr>
        <p:spPr/>
        <p:txBody>
          <a:bodyPr/>
          <a:lstStyle/>
          <a:p>
            <a:fld id="{14C2B15F-0598-43DC-B458-35CB669B8617}" type="datetime1">
              <a:rPr lang="en-IN" smtClean="0"/>
              <a:t>03-01-2023</a:t>
            </a:fld>
            <a:endParaRPr lang="en-IN"/>
          </a:p>
        </p:txBody>
      </p:sp>
      <p:sp>
        <p:nvSpPr>
          <p:cNvPr id="5" name="Footer Placeholder 4">
            <a:extLst>
              <a:ext uri="{FF2B5EF4-FFF2-40B4-BE49-F238E27FC236}">
                <a16:creationId xmlns:a16="http://schemas.microsoft.com/office/drawing/2014/main" id="{A532A69C-6281-E621-44E3-FA34CFAB97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859643-B962-9D9C-A44A-65E305D1C3A2}"/>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42701696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EA38C-7D2B-E710-4052-934343C5A5F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752ED59-5CA2-0AB5-430A-C505B4D1816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D8CB62F-F068-9AAE-0630-543E38BF1B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FAADA6C-2974-7E96-C137-1A8707BFDDFC}"/>
              </a:ext>
            </a:extLst>
          </p:cNvPr>
          <p:cNvSpPr>
            <a:spLocks noGrp="1"/>
          </p:cNvSpPr>
          <p:nvPr>
            <p:ph type="dt" sz="half" idx="10"/>
          </p:nvPr>
        </p:nvSpPr>
        <p:spPr/>
        <p:txBody>
          <a:bodyPr/>
          <a:lstStyle/>
          <a:p>
            <a:fld id="{E7B5FBF7-4827-4DA6-BCE7-BF0F52322E22}" type="datetime1">
              <a:rPr lang="en-IN" smtClean="0"/>
              <a:t>03-01-2023</a:t>
            </a:fld>
            <a:endParaRPr lang="en-IN"/>
          </a:p>
        </p:txBody>
      </p:sp>
      <p:sp>
        <p:nvSpPr>
          <p:cNvPr id="6" name="Footer Placeholder 5">
            <a:extLst>
              <a:ext uri="{FF2B5EF4-FFF2-40B4-BE49-F238E27FC236}">
                <a16:creationId xmlns:a16="http://schemas.microsoft.com/office/drawing/2014/main" id="{C516B70B-D2A9-4A3A-8293-15660AFFFC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47673E-89D1-3517-06EE-DE723D449AA6}"/>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3785028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4C99C-0141-8A1C-374D-588EDC2691A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A8695E-9582-DB44-5747-944745C0DF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22B8DF-4DAA-E4C3-D288-9C6100809F7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0DFE131-BBDC-0295-9C6B-B9DF1CE230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37B517-2F3B-5DC4-4A74-5A3C51098A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91D5FBD-5F78-1893-F001-1E21948F6EF1}"/>
              </a:ext>
            </a:extLst>
          </p:cNvPr>
          <p:cNvSpPr>
            <a:spLocks noGrp="1"/>
          </p:cNvSpPr>
          <p:nvPr>
            <p:ph type="dt" sz="half" idx="10"/>
          </p:nvPr>
        </p:nvSpPr>
        <p:spPr/>
        <p:txBody>
          <a:bodyPr/>
          <a:lstStyle/>
          <a:p>
            <a:fld id="{D0684D46-C0CD-4A78-B868-742514B836C9}" type="datetime1">
              <a:rPr lang="en-IN" smtClean="0"/>
              <a:t>03-01-2023</a:t>
            </a:fld>
            <a:endParaRPr lang="en-IN"/>
          </a:p>
        </p:txBody>
      </p:sp>
      <p:sp>
        <p:nvSpPr>
          <p:cNvPr id="8" name="Footer Placeholder 7">
            <a:extLst>
              <a:ext uri="{FF2B5EF4-FFF2-40B4-BE49-F238E27FC236}">
                <a16:creationId xmlns:a16="http://schemas.microsoft.com/office/drawing/2014/main" id="{C93591EE-DFAF-26C6-6BD2-FDAE41A7501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0AC01FE-1046-7C88-E9C3-A45FD45B8AE3}"/>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837266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C11FC-A100-BFA3-A983-4FAB0B66A06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CE7482-6A25-2878-E5FD-C2FD44194430}"/>
              </a:ext>
            </a:extLst>
          </p:cNvPr>
          <p:cNvSpPr>
            <a:spLocks noGrp="1"/>
          </p:cNvSpPr>
          <p:nvPr>
            <p:ph type="dt" sz="half" idx="10"/>
          </p:nvPr>
        </p:nvSpPr>
        <p:spPr/>
        <p:txBody>
          <a:bodyPr/>
          <a:lstStyle/>
          <a:p>
            <a:fld id="{E4F41B7D-EBE6-4F8F-8DB1-04401911735D}" type="datetime1">
              <a:rPr lang="en-IN" smtClean="0"/>
              <a:t>03-01-2023</a:t>
            </a:fld>
            <a:endParaRPr lang="en-IN"/>
          </a:p>
        </p:txBody>
      </p:sp>
      <p:sp>
        <p:nvSpPr>
          <p:cNvPr id="4" name="Footer Placeholder 3">
            <a:extLst>
              <a:ext uri="{FF2B5EF4-FFF2-40B4-BE49-F238E27FC236}">
                <a16:creationId xmlns:a16="http://schemas.microsoft.com/office/drawing/2014/main" id="{58B36750-0E1A-DD74-DF49-8B38A09BC45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BC73B3A-694F-C484-730D-E4DA02ECA745}"/>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3742906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208287-83F1-00E5-C2D6-6F56A314B03B}"/>
              </a:ext>
            </a:extLst>
          </p:cNvPr>
          <p:cNvSpPr>
            <a:spLocks noGrp="1"/>
          </p:cNvSpPr>
          <p:nvPr>
            <p:ph type="dt" sz="half" idx="10"/>
          </p:nvPr>
        </p:nvSpPr>
        <p:spPr/>
        <p:txBody>
          <a:bodyPr/>
          <a:lstStyle/>
          <a:p>
            <a:fld id="{B52ED216-5543-4C43-B772-939CE7BA922B}" type="datetime1">
              <a:rPr lang="en-IN" smtClean="0"/>
              <a:t>03-01-2023</a:t>
            </a:fld>
            <a:endParaRPr lang="en-IN"/>
          </a:p>
        </p:txBody>
      </p:sp>
      <p:sp>
        <p:nvSpPr>
          <p:cNvPr id="3" name="Footer Placeholder 2">
            <a:extLst>
              <a:ext uri="{FF2B5EF4-FFF2-40B4-BE49-F238E27FC236}">
                <a16:creationId xmlns:a16="http://schemas.microsoft.com/office/drawing/2014/main" id="{5C2FED5D-4B87-0F13-D7DF-FBF701F62E9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84C3AB7-10B7-106C-16B5-6EA4769CE95C}"/>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864501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65AA7-146E-22F9-8133-0A06756CEC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9E59B54-A015-357B-CCB4-C95BA06076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6697F0D-58BB-E552-AFCA-A40E21665E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90E0AD-72C8-D779-C37F-62132DB4EDE5}"/>
              </a:ext>
            </a:extLst>
          </p:cNvPr>
          <p:cNvSpPr>
            <a:spLocks noGrp="1"/>
          </p:cNvSpPr>
          <p:nvPr>
            <p:ph type="dt" sz="half" idx="10"/>
          </p:nvPr>
        </p:nvSpPr>
        <p:spPr/>
        <p:txBody>
          <a:bodyPr/>
          <a:lstStyle/>
          <a:p>
            <a:fld id="{AF000515-01E3-4174-AAFD-2CAAA702B48A}" type="datetime1">
              <a:rPr lang="en-IN" smtClean="0"/>
              <a:t>03-01-2023</a:t>
            </a:fld>
            <a:endParaRPr lang="en-IN"/>
          </a:p>
        </p:txBody>
      </p:sp>
      <p:sp>
        <p:nvSpPr>
          <p:cNvPr id="6" name="Footer Placeholder 5">
            <a:extLst>
              <a:ext uri="{FF2B5EF4-FFF2-40B4-BE49-F238E27FC236}">
                <a16:creationId xmlns:a16="http://schemas.microsoft.com/office/drawing/2014/main" id="{5231EAB8-F37B-6219-2E91-F96F723F0B8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D3910D6-AB0C-751E-6813-6A326A8844C2}"/>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539091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02D06-6D71-B5B8-E431-DE6A928D10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65E4A6F-B4C8-45F6-1FB2-F5837BA379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396D6D9-A2FA-4480-3C56-0F89CBB973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31121F-AFF5-5D09-5487-39058537DEA8}"/>
              </a:ext>
            </a:extLst>
          </p:cNvPr>
          <p:cNvSpPr>
            <a:spLocks noGrp="1"/>
          </p:cNvSpPr>
          <p:nvPr>
            <p:ph type="dt" sz="half" idx="10"/>
          </p:nvPr>
        </p:nvSpPr>
        <p:spPr/>
        <p:txBody>
          <a:bodyPr/>
          <a:lstStyle/>
          <a:p>
            <a:fld id="{3485DB3B-8633-4C02-B78B-D687D3C013F0}" type="datetime1">
              <a:rPr lang="en-IN" smtClean="0"/>
              <a:t>03-01-2023</a:t>
            </a:fld>
            <a:endParaRPr lang="en-IN"/>
          </a:p>
        </p:txBody>
      </p:sp>
      <p:sp>
        <p:nvSpPr>
          <p:cNvPr id="6" name="Footer Placeholder 5">
            <a:extLst>
              <a:ext uri="{FF2B5EF4-FFF2-40B4-BE49-F238E27FC236}">
                <a16:creationId xmlns:a16="http://schemas.microsoft.com/office/drawing/2014/main" id="{08CAD5CF-DCE6-76BE-5FB0-F38E1FD6F7C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CEFFD22-EE79-76BD-0EFD-95BB288C7774}"/>
              </a:ext>
            </a:extLst>
          </p:cNvPr>
          <p:cNvSpPr>
            <a:spLocks noGrp="1"/>
          </p:cNvSpPr>
          <p:nvPr>
            <p:ph type="sldNum" sz="quarter" idx="12"/>
          </p:nvPr>
        </p:nvSpPr>
        <p:spPr/>
        <p:txBody>
          <a:bodyPr/>
          <a:lstStyle/>
          <a:p>
            <a:fld id="{6DC936CD-8759-4656-9378-FD261A9352C6}" type="slidenum">
              <a:rPr lang="en-IN" smtClean="0"/>
              <a:t>‹#›</a:t>
            </a:fld>
            <a:endParaRPr lang="en-IN"/>
          </a:p>
        </p:txBody>
      </p:sp>
    </p:spTree>
    <p:extLst>
      <p:ext uri="{BB962C8B-B14F-4D97-AF65-F5344CB8AC3E}">
        <p14:creationId xmlns:p14="http://schemas.microsoft.com/office/powerpoint/2010/main" val="1444906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0A1A5C-83E7-8457-E3E4-A07ABDF613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00BB273-CC6B-1151-BF32-08FEAD5EB5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61DB6B-A3AA-DB34-80DD-C3C031180D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C2E2A8-DA02-4771-9208-DEFEA81F6005}" type="datetime1">
              <a:rPr lang="en-IN" smtClean="0"/>
              <a:t>03-01-2023</a:t>
            </a:fld>
            <a:endParaRPr lang="en-IN"/>
          </a:p>
        </p:txBody>
      </p:sp>
      <p:sp>
        <p:nvSpPr>
          <p:cNvPr id="5" name="Footer Placeholder 4">
            <a:extLst>
              <a:ext uri="{FF2B5EF4-FFF2-40B4-BE49-F238E27FC236}">
                <a16:creationId xmlns:a16="http://schemas.microsoft.com/office/drawing/2014/main" id="{C5161E8F-A33F-A72D-4935-850FB4E63A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E5A5735-7252-88A3-311F-0122B95BD3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C936CD-8759-4656-9378-FD261A9352C6}" type="slidenum">
              <a:rPr lang="en-IN" smtClean="0"/>
              <a:t>‹#›</a:t>
            </a:fld>
            <a:endParaRPr lang="en-IN"/>
          </a:p>
        </p:txBody>
      </p:sp>
    </p:spTree>
    <p:extLst>
      <p:ext uri="{BB962C8B-B14F-4D97-AF65-F5344CB8AC3E}">
        <p14:creationId xmlns:p14="http://schemas.microsoft.com/office/powerpoint/2010/main" val="33234845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chart" Target="../charts/chart6.xml"/><Relationship Id="rId7" Type="http://schemas.openxmlformats.org/officeDocument/2006/relationships/diagramQuickStyle" Target="../diagrams/quickStyle3.xml"/><Relationship Id="rId2" Type="http://schemas.openxmlformats.org/officeDocument/2006/relationships/chart" Target="../charts/chart5.xml"/><Relationship Id="rId1" Type="http://schemas.openxmlformats.org/officeDocument/2006/relationships/slideLayout" Target="../slideLayouts/slideLayout7.xml"/><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chart" Target="../charts/chart8.xml"/><Relationship Id="rId4" Type="http://schemas.openxmlformats.org/officeDocument/2006/relationships/chart" Target="../charts/chart7.xml"/><Relationship Id="rId9" Type="http://schemas.microsoft.com/office/2007/relationships/diagramDrawing" Target="../diagrams/drawing3.xml"/></Relationships>
</file>

<file path=ppt/slides/_rels/slide9.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4.png"/><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diagramQuickStyle" Target="../diagrams/quickStyle4.xml"/><Relationship Id="rId5" Type="http://schemas.openxmlformats.org/officeDocument/2006/relationships/diagramLayout" Target="../diagrams/layout4.xml"/><Relationship Id="rId10" Type="http://schemas.openxmlformats.org/officeDocument/2006/relationships/chart" Target="../charts/chart10.xml"/><Relationship Id="rId4" Type="http://schemas.openxmlformats.org/officeDocument/2006/relationships/diagramData" Target="../diagrams/data4.xml"/><Relationship Id="rId9" Type="http://schemas.openxmlformats.org/officeDocument/2006/relationships/chart" Target="../charts/char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5BA6065-B7B9-00AD-48D0-E7E271E63A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7040880"/>
          </a:xfrm>
          <a:prstGeom prst="rect">
            <a:avLst/>
          </a:prstGeom>
          <a:effectLst/>
        </p:spPr>
      </p:pic>
      <p:sp>
        <p:nvSpPr>
          <p:cNvPr id="3" name="Title 8">
            <a:extLst>
              <a:ext uri="{FF2B5EF4-FFF2-40B4-BE49-F238E27FC236}">
                <a16:creationId xmlns:a16="http://schemas.microsoft.com/office/drawing/2014/main" id="{8728D238-B9DB-D8AA-BFD5-28CC395DABE8}"/>
              </a:ext>
            </a:extLst>
          </p:cNvPr>
          <p:cNvSpPr txBox="1">
            <a:spLocks/>
          </p:cNvSpPr>
          <p:nvPr/>
        </p:nvSpPr>
        <p:spPr>
          <a:xfrm>
            <a:off x="2347795" y="980499"/>
            <a:ext cx="7496407" cy="965866"/>
          </a:xfrm>
          <a:prstGeom prst="rect">
            <a:avLst/>
          </a:prstGeom>
          <a:effectLst>
            <a:outerShdw blurRad="50800" dist="50800" dir="5400000" algn="ctr" rotWithShape="0">
              <a:schemeClr val="tx1"/>
            </a:outerShdw>
          </a:effectLst>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chemeClr val="bg1"/>
                </a:solidFill>
                <a:latin typeface="+mn-lt"/>
              </a:rPr>
              <a:t>THE TRACK FITNESS CLUB</a:t>
            </a:r>
            <a:endParaRPr lang="en-IN" sz="5400" b="1" dirty="0">
              <a:solidFill>
                <a:schemeClr val="bg1"/>
              </a:solidFill>
              <a:latin typeface="+mn-lt"/>
            </a:endParaRPr>
          </a:p>
        </p:txBody>
      </p:sp>
      <p:sp>
        <p:nvSpPr>
          <p:cNvPr id="4" name="Subtitle 6">
            <a:extLst>
              <a:ext uri="{FF2B5EF4-FFF2-40B4-BE49-F238E27FC236}">
                <a16:creationId xmlns:a16="http://schemas.microsoft.com/office/drawing/2014/main" id="{A55F0577-37EC-73C2-5E23-0E397705A552}"/>
              </a:ext>
            </a:extLst>
          </p:cNvPr>
          <p:cNvSpPr txBox="1">
            <a:spLocks/>
          </p:cNvSpPr>
          <p:nvPr/>
        </p:nvSpPr>
        <p:spPr>
          <a:xfrm>
            <a:off x="7253906" y="6139467"/>
            <a:ext cx="4742151" cy="547931"/>
          </a:xfrm>
          <a:prstGeom prst="rect">
            <a:avLst/>
          </a:prstGeom>
          <a:effectLst>
            <a:outerShdw blurRad="50800" dist="38100" dir="5400000" algn="t" rotWithShape="0">
              <a:prstClr val="black">
                <a:alpha val="40000"/>
              </a:prstClr>
            </a:outerShdw>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chemeClr val="bg1"/>
                </a:solidFill>
              </a:rPr>
              <a:t>-By Arnav Kumar (21f2000426)</a:t>
            </a:r>
          </a:p>
          <a:p>
            <a:endParaRPr lang="en-IN" dirty="0">
              <a:solidFill>
                <a:schemeClr val="bg1"/>
              </a:solidFill>
            </a:endParaRPr>
          </a:p>
        </p:txBody>
      </p:sp>
      <p:sp>
        <p:nvSpPr>
          <p:cNvPr id="5" name="Slide Number Placeholder 4">
            <a:extLst>
              <a:ext uri="{FF2B5EF4-FFF2-40B4-BE49-F238E27FC236}">
                <a16:creationId xmlns:a16="http://schemas.microsoft.com/office/drawing/2014/main" id="{8AB38733-8AE8-CE0B-505E-8D44BB0FCC18}"/>
              </a:ext>
            </a:extLst>
          </p:cNvPr>
          <p:cNvSpPr>
            <a:spLocks noGrp="1"/>
          </p:cNvSpPr>
          <p:nvPr>
            <p:ph type="sldNum" sz="quarter" idx="12"/>
          </p:nvPr>
        </p:nvSpPr>
        <p:spPr/>
        <p:txBody>
          <a:bodyPr/>
          <a:lstStyle/>
          <a:p>
            <a:fld id="{6DC936CD-8759-4656-9378-FD261A9352C6}" type="slidenum">
              <a:rPr lang="en-IN" smtClean="0"/>
              <a:t>1</a:t>
            </a:fld>
            <a:endParaRPr lang="en-IN"/>
          </a:p>
        </p:txBody>
      </p:sp>
    </p:spTree>
    <p:extLst>
      <p:ext uri="{BB962C8B-B14F-4D97-AF65-F5344CB8AC3E}">
        <p14:creationId xmlns:p14="http://schemas.microsoft.com/office/powerpoint/2010/main" val="1664773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24B1B3-43BD-0649-1615-18119D104847}"/>
              </a:ext>
            </a:extLst>
          </p:cNvPr>
          <p:cNvSpPr txBox="1"/>
          <p:nvPr/>
        </p:nvSpPr>
        <p:spPr>
          <a:xfrm>
            <a:off x="2573229" y="413421"/>
            <a:ext cx="7084423" cy="584775"/>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r>
              <a:rPr lang="en-US" sz="3200" b="1" dirty="0"/>
              <a:t>RECOMMEDATIONS FOR THE BUSINESS</a:t>
            </a:r>
            <a:endParaRPr lang="en-IN" sz="3200" b="1" dirty="0"/>
          </a:p>
        </p:txBody>
      </p:sp>
      <p:sp>
        <p:nvSpPr>
          <p:cNvPr id="3" name="TextBox 2">
            <a:extLst>
              <a:ext uri="{FF2B5EF4-FFF2-40B4-BE49-F238E27FC236}">
                <a16:creationId xmlns:a16="http://schemas.microsoft.com/office/drawing/2014/main" id="{A57FE23C-0C7A-5B3F-1596-5AE0CD62B233}"/>
              </a:ext>
            </a:extLst>
          </p:cNvPr>
          <p:cNvSpPr txBox="1"/>
          <p:nvPr/>
        </p:nvSpPr>
        <p:spPr>
          <a:xfrm>
            <a:off x="1240970" y="2199528"/>
            <a:ext cx="3350624" cy="2062103"/>
          </a:xfrm>
          <a:prstGeom prst="rect">
            <a:avLst/>
          </a:prstGeom>
          <a:solidFill>
            <a:schemeClr val="accent1">
              <a:lumMod val="60000"/>
              <a:lumOff val="40000"/>
            </a:schemeClr>
          </a:solidFill>
        </p:spPr>
        <p:txBody>
          <a:bodyPr wrap="square" rtlCol="0">
            <a:spAutoFit/>
          </a:bodyPr>
          <a:lstStyle/>
          <a:p>
            <a:pPr algn="just"/>
            <a:r>
              <a:rPr lang="en-US" sz="1600" b="1" dirty="0"/>
              <a:t>1. To retain a client as much as possible it is imperative to promote discounts which offers a taste of personal training to the client for example : a new year offer can be given out which offers  personal training for a discounted price for a given duration</a:t>
            </a:r>
          </a:p>
        </p:txBody>
      </p:sp>
      <p:sp>
        <p:nvSpPr>
          <p:cNvPr id="4" name="TextBox 3">
            <a:extLst>
              <a:ext uri="{FF2B5EF4-FFF2-40B4-BE49-F238E27FC236}">
                <a16:creationId xmlns:a16="http://schemas.microsoft.com/office/drawing/2014/main" id="{C1B7EDD7-0054-040F-0A5D-FE4EF4F3BE3B}"/>
              </a:ext>
            </a:extLst>
          </p:cNvPr>
          <p:cNvSpPr txBox="1"/>
          <p:nvPr/>
        </p:nvSpPr>
        <p:spPr>
          <a:xfrm>
            <a:off x="1240970" y="4498160"/>
            <a:ext cx="3350624" cy="1323439"/>
          </a:xfrm>
          <a:prstGeom prst="rect">
            <a:avLst/>
          </a:prstGeom>
          <a:solidFill>
            <a:schemeClr val="accent1">
              <a:lumMod val="60000"/>
              <a:lumOff val="40000"/>
            </a:schemeClr>
          </a:solidFill>
        </p:spPr>
        <p:txBody>
          <a:bodyPr wrap="square" rtlCol="0">
            <a:spAutoFit/>
          </a:bodyPr>
          <a:lstStyle/>
          <a:p>
            <a:pPr algn="just"/>
            <a:r>
              <a:rPr lang="en-US" sz="1600" b="1" dirty="0"/>
              <a:t>2. Devise special offers exclusively for Flexible clients who prefer noon-evening slot, offering such clients a special discount if they choose to workout between 11am to 4pm</a:t>
            </a:r>
          </a:p>
        </p:txBody>
      </p:sp>
      <p:sp>
        <p:nvSpPr>
          <p:cNvPr id="5" name="TextBox 4">
            <a:extLst>
              <a:ext uri="{FF2B5EF4-FFF2-40B4-BE49-F238E27FC236}">
                <a16:creationId xmlns:a16="http://schemas.microsoft.com/office/drawing/2014/main" id="{2EED954B-3EA4-5954-9E4B-3E5211BDB92D}"/>
              </a:ext>
            </a:extLst>
          </p:cNvPr>
          <p:cNvSpPr txBox="1"/>
          <p:nvPr/>
        </p:nvSpPr>
        <p:spPr>
          <a:xfrm>
            <a:off x="1240972" y="1593669"/>
            <a:ext cx="3350624" cy="369332"/>
          </a:xfrm>
          <a:prstGeom prst="rect">
            <a:avLst/>
          </a:prstGeom>
          <a:solidFill>
            <a:schemeClr val="accent1">
              <a:lumMod val="60000"/>
              <a:lumOff val="40000"/>
            </a:schemeClr>
          </a:solidFill>
        </p:spPr>
        <p:txBody>
          <a:bodyPr wrap="square" rtlCol="0">
            <a:spAutoFit/>
          </a:bodyPr>
          <a:lstStyle/>
          <a:p>
            <a:r>
              <a:rPr lang="en-US" b="1" dirty="0"/>
              <a:t>	What to do ?</a:t>
            </a:r>
            <a:endParaRPr lang="en-IN" b="1" dirty="0"/>
          </a:p>
        </p:txBody>
      </p:sp>
      <p:sp>
        <p:nvSpPr>
          <p:cNvPr id="6" name="TextBox 5">
            <a:extLst>
              <a:ext uri="{FF2B5EF4-FFF2-40B4-BE49-F238E27FC236}">
                <a16:creationId xmlns:a16="http://schemas.microsoft.com/office/drawing/2014/main" id="{8C271F73-A464-91D2-37A3-425307CD8BA4}"/>
              </a:ext>
            </a:extLst>
          </p:cNvPr>
          <p:cNvSpPr txBox="1"/>
          <p:nvPr/>
        </p:nvSpPr>
        <p:spPr>
          <a:xfrm>
            <a:off x="7600406" y="1593669"/>
            <a:ext cx="3350624" cy="369332"/>
          </a:xfrm>
          <a:prstGeom prst="rect">
            <a:avLst/>
          </a:prstGeom>
          <a:solidFill>
            <a:srgbClr val="FF0000">
              <a:alpha val="80000"/>
            </a:srgbClr>
          </a:solidFill>
        </p:spPr>
        <p:txBody>
          <a:bodyPr wrap="square" rtlCol="0">
            <a:spAutoFit/>
          </a:bodyPr>
          <a:lstStyle/>
          <a:p>
            <a:r>
              <a:rPr lang="en-US" b="1" dirty="0"/>
              <a:t>             What not to do ?</a:t>
            </a:r>
            <a:endParaRPr lang="en-IN" b="1" dirty="0"/>
          </a:p>
        </p:txBody>
      </p:sp>
      <p:sp>
        <p:nvSpPr>
          <p:cNvPr id="8" name="TextBox 7">
            <a:extLst>
              <a:ext uri="{FF2B5EF4-FFF2-40B4-BE49-F238E27FC236}">
                <a16:creationId xmlns:a16="http://schemas.microsoft.com/office/drawing/2014/main" id="{EE7A5872-69E5-25A0-B807-B5F2A2759A33}"/>
              </a:ext>
            </a:extLst>
          </p:cNvPr>
          <p:cNvSpPr txBox="1"/>
          <p:nvPr/>
        </p:nvSpPr>
        <p:spPr>
          <a:xfrm>
            <a:off x="7600406" y="2199529"/>
            <a:ext cx="3350624" cy="2062103"/>
          </a:xfrm>
          <a:prstGeom prst="rect">
            <a:avLst/>
          </a:prstGeom>
          <a:solidFill>
            <a:srgbClr val="FF0000">
              <a:alpha val="80000"/>
            </a:srgbClr>
          </a:solidFill>
        </p:spPr>
        <p:txBody>
          <a:bodyPr wrap="square" rtlCol="0">
            <a:spAutoFit/>
          </a:bodyPr>
          <a:lstStyle/>
          <a:p>
            <a:pPr algn="just"/>
            <a:r>
              <a:rPr lang="en-US" sz="1600" b="1" dirty="0"/>
              <a:t>1. Plain discounts on subscription packages were unable to satisfactorily retain any clients in the past, </a:t>
            </a:r>
            <a:r>
              <a:rPr lang="en-US" sz="1600" b="1" i="1" dirty="0"/>
              <a:t>hence such plain offers should be avoided</a:t>
            </a:r>
            <a:r>
              <a:rPr lang="en-US" sz="1600" b="1" dirty="0"/>
              <a:t>. according to the data Such offers made the overcrowding worse and didn’t increased any revenue let alone any profits</a:t>
            </a:r>
          </a:p>
        </p:txBody>
      </p:sp>
      <p:sp>
        <p:nvSpPr>
          <p:cNvPr id="9" name="TextBox 8">
            <a:extLst>
              <a:ext uri="{FF2B5EF4-FFF2-40B4-BE49-F238E27FC236}">
                <a16:creationId xmlns:a16="http://schemas.microsoft.com/office/drawing/2014/main" id="{17F381F4-05E8-C56D-0009-796CA41A6616}"/>
              </a:ext>
            </a:extLst>
          </p:cNvPr>
          <p:cNvSpPr txBox="1"/>
          <p:nvPr/>
        </p:nvSpPr>
        <p:spPr>
          <a:xfrm>
            <a:off x="7600406" y="4498160"/>
            <a:ext cx="3350624" cy="1569660"/>
          </a:xfrm>
          <a:prstGeom prst="rect">
            <a:avLst/>
          </a:prstGeom>
          <a:solidFill>
            <a:srgbClr val="FF0000">
              <a:alpha val="80000"/>
            </a:srgbClr>
          </a:solidFill>
        </p:spPr>
        <p:txBody>
          <a:bodyPr wrap="square" rtlCol="0">
            <a:spAutoFit/>
          </a:bodyPr>
          <a:lstStyle/>
          <a:p>
            <a:pPr algn="just"/>
            <a:r>
              <a:rPr lang="en-US" sz="1600" b="1" dirty="0"/>
              <a:t>2. Using a price cut promotions every time lowers the perceived  value of what the business offers hence such offers if at all necessary must be exercised with extreme caution or in the contrary should not be used at all</a:t>
            </a:r>
          </a:p>
        </p:txBody>
      </p:sp>
      <p:sp>
        <p:nvSpPr>
          <p:cNvPr id="10" name="TextBox 9">
            <a:extLst>
              <a:ext uri="{FF2B5EF4-FFF2-40B4-BE49-F238E27FC236}">
                <a16:creationId xmlns:a16="http://schemas.microsoft.com/office/drawing/2014/main" id="{93406988-592B-9127-8139-B95E0E7EDDA2}"/>
              </a:ext>
            </a:extLst>
          </p:cNvPr>
          <p:cNvSpPr txBox="1"/>
          <p:nvPr/>
        </p:nvSpPr>
        <p:spPr>
          <a:xfrm>
            <a:off x="1240970" y="6106025"/>
            <a:ext cx="3350624" cy="338554"/>
          </a:xfrm>
          <a:prstGeom prst="rect">
            <a:avLst/>
          </a:prstGeom>
          <a:solidFill>
            <a:schemeClr val="accent1">
              <a:lumMod val="60000"/>
              <a:lumOff val="40000"/>
            </a:schemeClr>
          </a:solidFill>
        </p:spPr>
        <p:txBody>
          <a:bodyPr wrap="square" rtlCol="0">
            <a:spAutoFit/>
          </a:bodyPr>
          <a:lstStyle/>
          <a:p>
            <a:pPr algn="just"/>
            <a:r>
              <a:rPr lang="en-US" sz="1600" b="1" dirty="0"/>
              <a:t>3. Hire a Female personal trainer</a:t>
            </a:r>
          </a:p>
        </p:txBody>
      </p:sp>
      <p:pic>
        <p:nvPicPr>
          <p:cNvPr id="12" name="Picture 11">
            <a:extLst>
              <a:ext uri="{FF2B5EF4-FFF2-40B4-BE49-F238E27FC236}">
                <a16:creationId xmlns:a16="http://schemas.microsoft.com/office/drawing/2014/main" id="{4A105942-6AF6-CC65-8097-307A41F03E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3984170" y="1567944"/>
            <a:ext cx="4262543" cy="3722112"/>
          </a:xfrm>
          <a:prstGeom prst="rect">
            <a:avLst/>
          </a:prstGeom>
        </p:spPr>
      </p:pic>
      <p:sp>
        <p:nvSpPr>
          <p:cNvPr id="7" name="Slide Number Placeholder 6">
            <a:extLst>
              <a:ext uri="{FF2B5EF4-FFF2-40B4-BE49-F238E27FC236}">
                <a16:creationId xmlns:a16="http://schemas.microsoft.com/office/drawing/2014/main" id="{EF418800-1194-884D-CEEC-B2218E77CAF2}"/>
              </a:ext>
            </a:extLst>
          </p:cNvPr>
          <p:cNvSpPr>
            <a:spLocks noGrp="1"/>
          </p:cNvSpPr>
          <p:nvPr>
            <p:ph type="sldNum" sz="quarter" idx="12"/>
          </p:nvPr>
        </p:nvSpPr>
        <p:spPr/>
        <p:txBody>
          <a:bodyPr/>
          <a:lstStyle/>
          <a:p>
            <a:fld id="{6DC936CD-8759-4656-9378-FD261A9352C6}" type="slidenum">
              <a:rPr lang="en-IN" smtClean="0"/>
              <a:t>10</a:t>
            </a:fld>
            <a:endParaRPr lang="en-IN"/>
          </a:p>
        </p:txBody>
      </p:sp>
    </p:spTree>
    <p:extLst>
      <p:ext uri="{BB962C8B-B14F-4D97-AF65-F5344CB8AC3E}">
        <p14:creationId xmlns:p14="http://schemas.microsoft.com/office/powerpoint/2010/main" val="321240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E0A85-2A53-AD26-F285-CD4C7361DE5A}"/>
              </a:ext>
            </a:extLst>
          </p:cNvPr>
          <p:cNvSpPr>
            <a:spLocks noGrp="1"/>
          </p:cNvSpPr>
          <p:nvPr>
            <p:ph type="title"/>
          </p:nvPr>
        </p:nvSpPr>
        <p:spPr>
          <a:xfrm>
            <a:off x="726989" y="2766218"/>
            <a:ext cx="10515600" cy="1325563"/>
          </a:xfrm>
          <a:solidFill>
            <a:schemeClr val="bg1">
              <a:lumMod val="85000"/>
            </a:schemeClr>
          </a:solidFill>
          <a:effectLst>
            <a:outerShdw blurRad="50800" dist="38100" dir="2700000" algn="tl" rotWithShape="0">
              <a:prstClr val="black">
                <a:alpha val="40000"/>
              </a:prstClr>
            </a:outerShdw>
          </a:effectLst>
        </p:spPr>
        <p:txBody>
          <a:bodyPr/>
          <a:lstStyle/>
          <a:p>
            <a:r>
              <a:rPr lang="en-US" b="1" dirty="0"/>
              <a:t>                              THANKYOU!</a:t>
            </a:r>
            <a:endParaRPr lang="en-IN" b="1" dirty="0"/>
          </a:p>
        </p:txBody>
      </p:sp>
      <p:sp>
        <p:nvSpPr>
          <p:cNvPr id="3" name="Slide Number Placeholder 2">
            <a:extLst>
              <a:ext uri="{FF2B5EF4-FFF2-40B4-BE49-F238E27FC236}">
                <a16:creationId xmlns:a16="http://schemas.microsoft.com/office/drawing/2014/main" id="{5AF0E549-79D3-94E4-25E8-7C418046C6D5}"/>
              </a:ext>
            </a:extLst>
          </p:cNvPr>
          <p:cNvSpPr>
            <a:spLocks noGrp="1"/>
          </p:cNvSpPr>
          <p:nvPr>
            <p:ph type="sldNum" sz="quarter" idx="12"/>
          </p:nvPr>
        </p:nvSpPr>
        <p:spPr/>
        <p:txBody>
          <a:bodyPr/>
          <a:lstStyle/>
          <a:p>
            <a:fld id="{6DC936CD-8759-4656-9378-FD261A9352C6}" type="slidenum">
              <a:rPr lang="en-IN" smtClean="0"/>
              <a:t>11</a:t>
            </a:fld>
            <a:endParaRPr lang="en-IN"/>
          </a:p>
        </p:txBody>
      </p:sp>
    </p:spTree>
    <p:extLst>
      <p:ext uri="{BB962C8B-B14F-4D97-AF65-F5344CB8AC3E}">
        <p14:creationId xmlns:p14="http://schemas.microsoft.com/office/powerpoint/2010/main" val="3852322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737227-98F3-A8E2-184C-CCD2BEC16525}"/>
              </a:ext>
            </a:extLst>
          </p:cNvPr>
          <p:cNvSpPr txBox="1"/>
          <p:nvPr/>
        </p:nvSpPr>
        <p:spPr>
          <a:xfrm>
            <a:off x="796834" y="877330"/>
            <a:ext cx="10502536" cy="707886"/>
          </a:xfrm>
          <a:prstGeom prst="rect">
            <a:avLst/>
          </a:prstGeom>
          <a:solidFill>
            <a:schemeClr val="tx1">
              <a:lumMod val="50000"/>
              <a:lumOff val="50000"/>
              <a:alpha val="52000"/>
            </a:schemeClr>
          </a:solidFill>
          <a:effectLst>
            <a:outerShdw blurRad="50800" dist="38100" dir="2700000" algn="tl" rotWithShape="0">
              <a:prstClr val="black">
                <a:alpha val="40000"/>
              </a:prstClr>
            </a:outerShdw>
          </a:effectLst>
        </p:spPr>
        <p:txBody>
          <a:bodyPr wrap="square" rtlCol="0">
            <a:spAutoFit/>
          </a:bodyPr>
          <a:lstStyle/>
          <a:p>
            <a:pPr algn="ctr"/>
            <a:r>
              <a:rPr lang="en-US" sz="4000" b="1" u="sng" dirty="0"/>
              <a:t>Contents</a:t>
            </a:r>
            <a:endParaRPr lang="en-IN" sz="4000" b="1" u="sng" dirty="0"/>
          </a:p>
        </p:txBody>
      </p:sp>
      <p:sp>
        <p:nvSpPr>
          <p:cNvPr id="4" name="TextBox 3">
            <a:extLst>
              <a:ext uri="{FF2B5EF4-FFF2-40B4-BE49-F238E27FC236}">
                <a16:creationId xmlns:a16="http://schemas.microsoft.com/office/drawing/2014/main" id="{27274E40-AB35-0079-D738-9E01A7DECC1D}"/>
              </a:ext>
            </a:extLst>
          </p:cNvPr>
          <p:cNvSpPr txBox="1"/>
          <p:nvPr/>
        </p:nvSpPr>
        <p:spPr>
          <a:xfrm>
            <a:off x="796835" y="2066876"/>
            <a:ext cx="10502536" cy="3693319"/>
          </a:xfrm>
          <a:prstGeom prst="rect">
            <a:avLst/>
          </a:prstGeom>
          <a:solidFill>
            <a:schemeClr val="tx1">
              <a:lumMod val="50000"/>
              <a:lumOff val="50000"/>
              <a:alpha val="46000"/>
            </a:schemeClr>
          </a:solidFill>
          <a:effectLst>
            <a:outerShdw blurRad="50800" dist="38100" dir="2700000" algn="tl" rotWithShape="0">
              <a:prstClr val="black">
                <a:alpha val="40000"/>
              </a:prstClr>
            </a:outerShdw>
          </a:effectLst>
        </p:spPr>
        <p:txBody>
          <a:bodyPr wrap="square" rtlCol="0">
            <a:spAutoFit/>
          </a:bodyPr>
          <a:lstStyle/>
          <a:p>
            <a:pPr marL="342900" indent="-342900">
              <a:buFont typeface="+mj-lt"/>
              <a:buAutoNum type="arabicPeriod"/>
            </a:pPr>
            <a:r>
              <a:rPr lang="en-IN" dirty="0">
                <a:latin typeface="Arial Rounded MT Bold" panose="020F0704030504030204" pitchFamily="34" charset="0"/>
              </a:rPr>
              <a:t>Executive Summary</a:t>
            </a:r>
          </a:p>
          <a:p>
            <a:pPr marL="342900" indent="-342900">
              <a:buFont typeface="+mj-lt"/>
              <a:buAutoNum type="arabicPeriod"/>
            </a:pPr>
            <a:r>
              <a:rPr lang="en-IN" dirty="0">
                <a:latin typeface="Arial Rounded MT Bold" panose="020F0704030504030204" pitchFamily="34" charset="0"/>
              </a:rPr>
              <a:t>Analysing the current situation</a:t>
            </a: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pPr marL="342900" indent="-342900">
              <a:buAutoNum type="arabicPeriod" startAt="3"/>
            </a:pPr>
            <a:r>
              <a:rPr lang="en-IN" dirty="0">
                <a:latin typeface="Arial Rounded MT Bold" panose="020F0704030504030204" pitchFamily="34" charset="0"/>
              </a:rPr>
              <a:t>Analysis Method</a:t>
            </a:r>
          </a:p>
          <a:p>
            <a:pPr marL="342900" indent="-342900">
              <a:buAutoNum type="arabicPeriod" startAt="3"/>
            </a:pPr>
            <a:r>
              <a:rPr lang="en-IN" dirty="0">
                <a:latin typeface="Arial Rounded MT Bold" panose="020F0704030504030204" pitchFamily="34" charset="0"/>
              </a:rPr>
              <a:t>Result and Findings</a:t>
            </a:r>
          </a:p>
          <a:p>
            <a:endParaRPr lang="en-IN" dirty="0">
              <a:latin typeface="Arial Rounded MT Bold" panose="020F0704030504030204" pitchFamily="34" charset="0"/>
            </a:endParaRPr>
          </a:p>
          <a:p>
            <a:endParaRPr lang="en-IN" dirty="0">
              <a:latin typeface="Arial Rounded MT Bold" panose="020F0704030504030204" pitchFamily="34" charset="0"/>
            </a:endParaRPr>
          </a:p>
          <a:p>
            <a:endParaRPr lang="en-IN" dirty="0">
              <a:latin typeface="Arial Rounded MT Bold" panose="020F0704030504030204" pitchFamily="34" charset="0"/>
            </a:endParaRPr>
          </a:p>
          <a:p>
            <a:pPr marL="342900" indent="-342900">
              <a:buAutoNum type="arabicPeriod" startAt="5"/>
            </a:pPr>
            <a:r>
              <a:rPr lang="en-IN" dirty="0">
                <a:latin typeface="Arial Rounded MT Bold" panose="020F0704030504030204" pitchFamily="34" charset="0"/>
              </a:rPr>
              <a:t>Recommendations</a:t>
            </a:r>
          </a:p>
          <a:p>
            <a:pPr marL="342900" indent="-342900">
              <a:buFont typeface="+mj-lt"/>
              <a:buAutoNum type="arabicPeriod"/>
            </a:pPr>
            <a:endParaRPr lang="en-IN" dirty="0">
              <a:latin typeface="Arial Rounded MT Bold" panose="020F0704030504030204" pitchFamily="34" charset="0"/>
            </a:endParaRPr>
          </a:p>
        </p:txBody>
      </p:sp>
      <p:sp>
        <p:nvSpPr>
          <p:cNvPr id="5" name="TextBox 4">
            <a:extLst>
              <a:ext uri="{FF2B5EF4-FFF2-40B4-BE49-F238E27FC236}">
                <a16:creationId xmlns:a16="http://schemas.microsoft.com/office/drawing/2014/main" id="{9F2BD6A6-B5DA-3077-CA90-F873A2CD837D}"/>
              </a:ext>
            </a:extLst>
          </p:cNvPr>
          <p:cNvSpPr txBox="1"/>
          <p:nvPr/>
        </p:nvSpPr>
        <p:spPr>
          <a:xfrm>
            <a:off x="1201783" y="2704206"/>
            <a:ext cx="7670368" cy="923330"/>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Arial Rounded MT Bold" panose="020F0704030504030204" pitchFamily="34" charset="0"/>
              </a:rPr>
              <a:t>Month to Month revenue</a:t>
            </a:r>
          </a:p>
          <a:p>
            <a:pPr marL="285750" indent="-285750">
              <a:buFont typeface="Arial" panose="020B0604020202020204" pitchFamily="34" charset="0"/>
              <a:buChar char="•"/>
            </a:pPr>
            <a:r>
              <a:rPr lang="en-IN" dirty="0">
                <a:latin typeface="Arial Rounded MT Bold" panose="020F0704030504030204" pitchFamily="34" charset="0"/>
              </a:rPr>
              <a:t>Current Trends and Pattern</a:t>
            </a:r>
          </a:p>
          <a:p>
            <a:pPr marL="285750" indent="-285750">
              <a:buFont typeface="Arial" panose="020B0604020202020204" pitchFamily="34" charset="0"/>
              <a:buChar char="•"/>
            </a:pPr>
            <a:r>
              <a:rPr lang="en-IN" dirty="0">
                <a:latin typeface="Arial Rounded MT Bold" panose="020F0704030504030204" pitchFamily="34" charset="0"/>
              </a:rPr>
              <a:t>Overcrowding at peak hours</a:t>
            </a:r>
          </a:p>
        </p:txBody>
      </p:sp>
      <p:sp>
        <p:nvSpPr>
          <p:cNvPr id="6" name="TextBox 5">
            <a:extLst>
              <a:ext uri="{FF2B5EF4-FFF2-40B4-BE49-F238E27FC236}">
                <a16:creationId xmlns:a16="http://schemas.microsoft.com/office/drawing/2014/main" id="{314B5F06-292E-B60D-3F99-1993D424F4C9}"/>
              </a:ext>
            </a:extLst>
          </p:cNvPr>
          <p:cNvSpPr txBox="1"/>
          <p:nvPr/>
        </p:nvSpPr>
        <p:spPr>
          <a:xfrm>
            <a:off x="1201783" y="4378159"/>
            <a:ext cx="7131353" cy="646331"/>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Arial Rounded MT Bold" panose="020F0704030504030204" pitchFamily="34" charset="0"/>
              </a:rPr>
              <a:t>Retention Analysis</a:t>
            </a:r>
          </a:p>
          <a:p>
            <a:pPr marL="285750" indent="-285750">
              <a:buFont typeface="Arial" panose="020B0604020202020204" pitchFamily="34" charset="0"/>
              <a:buChar char="•"/>
            </a:pPr>
            <a:r>
              <a:rPr lang="en-IN" dirty="0">
                <a:latin typeface="Arial Rounded MT Bold" panose="020F0704030504030204" pitchFamily="34" charset="0"/>
              </a:rPr>
              <a:t>Overcrowding Analysis</a:t>
            </a:r>
          </a:p>
        </p:txBody>
      </p:sp>
      <p:sp>
        <p:nvSpPr>
          <p:cNvPr id="2" name="Slide Number Placeholder 1">
            <a:extLst>
              <a:ext uri="{FF2B5EF4-FFF2-40B4-BE49-F238E27FC236}">
                <a16:creationId xmlns:a16="http://schemas.microsoft.com/office/drawing/2014/main" id="{4ED54C04-D5E8-A573-6B82-37AA383C1060}"/>
              </a:ext>
            </a:extLst>
          </p:cNvPr>
          <p:cNvSpPr>
            <a:spLocks noGrp="1"/>
          </p:cNvSpPr>
          <p:nvPr>
            <p:ph type="sldNum" sz="quarter" idx="12"/>
          </p:nvPr>
        </p:nvSpPr>
        <p:spPr/>
        <p:txBody>
          <a:bodyPr/>
          <a:lstStyle/>
          <a:p>
            <a:fld id="{6DC936CD-8759-4656-9378-FD261A9352C6}" type="slidenum">
              <a:rPr lang="en-IN" smtClean="0"/>
              <a:t>2</a:t>
            </a:fld>
            <a:endParaRPr lang="en-IN"/>
          </a:p>
        </p:txBody>
      </p:sp>
    </p:spTree>
    <p:extLst>
      <p:ext uri="{BB962C8B-B14F-4D97-AF65-F5344CB8AC3E}">
        <p14:creationId xmlns:p14="http://schemas.microsoft.com/office/powerpoint/2010/main" val="2827501617"/>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8D338-8F27-068F-15D0-B0D66131C089}"/>
              </a:ext>
            </a:extLst>
          </p:cNvPr>
          <p:cNvSpPr>
            <a:spLocks noGrp="1"/>
          </p:cNvSpPr>
          <p:nvPr>
            <p:ph type="title"/>
          </p:nvPr>
        </p:nvSpPr>
        <p:spPr>
          <a:xfrm>
            <a:off x="3995056" y="310813"/>
            <a:ext cx="3980543" cy="554033"/>
          </a:xfrm>
          <a:solidFill>
            <a:srgbClr val="FFFF00"/>
          </a:solidFill>
          <a:effectLst>
            <a:outerShdw blurRad="50800" dist="38100" dir="2700000" algn="tl" rotWithShape="0">
              <a:prstClr val="black">
                <a:alpha val="40000"/>
              </a:prstClr>
            </a:outerShdw>
          </a:effectLst>
        </p:spPr>
        <p:txBody>
          <a:bodyPr>
            <a:noAutofit/>
          </a:bodyPr>
          <a:lstStyle/>
          <a:p>
            <a:r>
              <a:rPr lang="en-US" b="1" dirty="0">
                <a:latin typeface="+mn-lt"/>
              </a:rPr>
              <a:t>EXECUTIVE SUMMARY</a:t>
            </a:r>
            <a:endParaRPr lang="en-IN" b="1" dirty="0">
              <a:latin typeface="+mn-lt"/>
            </a:endParaRPr>
          </a:p>
        </p:txBody>
      </p:sp>
      <p:pic>
        <p:nvPicPr>
          <p:cNvPr id="6" name="Picture Placeholder 5">
            <a:extLst>
              <a:ext uri="{FF2B5EF4-FFF2-40B4-BE49-F238E27FC236}">
                <a16:creationId xmlns:a16="http://schemas.microsoft.com/office/drawing/2014/main" id="{6470009E-933C-8E4D-571C-ABD76BDFB32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1505" r="21505"/>
          <a:stretch>
            <a:fillRect/>
          </a:stretch>
        </p:blipFill>
        <p:spPr>
          <a:xfrm>
            <a:off x="6210302" y="1160143"/>
            <a:ext cx="5306281" cy="5387044"/>
          </a:xfrm>
          <a:solidFill>
            <a:schemeClr val="tx1"/>
          </a:solidFill>
          <a:ln>
            <a:noFill/>
          </a:ln>
          <a:effectLst>
            <a:outerShdw blurRad="50800" dist="38100" dir="2700000" algn="tl" rotWithShape="0">
              <a:schemeClr val="bg1">
                <a:alpha val="40000"/>
              </a:schemeClr>
            </a:outerShdw>
          </a:effectLst>
        </p:spPr>
      </p:pic>
      <p:sp>
        <p:nvSpPr>
          <p:cNvPr id="3" name="Slide Number Placeholder 2">
            <a:extLst>
              <a:ext uri="{FF2B5EF4-FFF2-40B4-BE49-F238E27FC236}">
                <a16:creationId xmlns:a16="http://schemas.microsoft.com/office/drawing/2014/main" id="{41FCC690-F27F-E8D8-D0A3-5345C0E01FDE}"/>
              </a:ext>
            </a:extLst>
          </p:cNvPr>
          <p:cNvSpPr>
            <a:spLocks noGrp="1"/>
          </p:cNvSpPr>
          <p:nvPr>
            <p:ph type="sldNum" sz="quarter" idx="12"/>
          </p:nvPr>
        </p:nvSpPr>
        <p:spPr/>
        <p:txBody>
          <a:bodyPr/>
          <a:lstStyle/>
          <a:p>
            <a:fld id="{6DC936CD-8759-4656-9378-FD261A9352C6}" type="slidenum">
              <a:rPr lang="en-IN" smtClean="0"/>
              <a:t>3</a:t>
            </a:fld>
            <a:endParaRPr lang="en-IN"/>
          </a:p>
        </p:txBody>
      </p:sp>
      <p:sp>
        <p:nvSpPr>
          <p:cNvPr id="7" name="Text Placeholder 6">
            <a:extLst>
              <a:ext uri="{FF2B5EF4-FFF2-40B4-BE49-F238E27FC236}">
                <a16:creationId xmlns:a16="http://schemas.microsoft.com/office/drawing/2014/main" id="{0D5B6F74-283E-5502-8A0B-4CB25ABDD657}"/>
              </a:ext>
            </a:extLst>
          </p:cNvPr>
          <p:cNvSpPr>
            <a:spLocks noGrp="1"/>
          </p:cNvSpPr>
          <p:nvPr>
            <p:ph type="body" sz="half" idx="2"/>
          </p:nvPr>
        </p:nvSpPr>
        <p:spPr>
          <a:xfrm>
            <a:off x="892038" y="1170843"/>
            <a:ext cx="4320041" cy="1311100"/>
          </a:xfrm>
          <a:solidFill>
            <a:schemeClr val="bg2"/>
          </a:solidFill>
          <a:ln>
            <a:solidFill>
              <a:schemeClr val="bg2"/>
            </a:solidFill>
          </a:ln>
        </p:spPr>
        <p:txBody>
          <a:bodyPr>
            <a:normAutofit/>
          </a:bodyPr>
          <a:lstStyle/>
          <a:p>
            <a:pPr marL="285750" indent="-285750">
              <a:buFont typeface="Arial" panose="020B0604020202020204" pitchFamily="34" charset="0"/>
              <a:buChar char="•"/>
            </a:pPr>
            <a:r>
              <a:rPr lang="en-US" sz="2000" b="1" dirty="0">
                <a:effectLst/>
                <a:latin typeface="Calibri" panose="020F0502020204030204" pitchFamily="34" charset="0"/>
                <a:ea typeface="Calibri" panose="020F0502020204030204" pitchFamily="34" charset="0"/>
                <a:cs typeface="Times New Roman" panose="02020603050405020304" pitchFamily="18" charset="0"/>
              </a:rPr>
              <a:t>The Track Fitness Club </a:t>
            </a:r>
            <a:r>
              <a:rPr lang="en-US" sz="2000" dirty="0">
                <a:effectLst/>
                <a:latin typeface="Calibri" panose="020F0502020204030204" pitchFamily="34" charset="0"/>
                <a:ea typeface="Calibri" panose="020F0502020204030204" pitchFamily="34" charset="0"/>
                <a:cs typeface="Times New Roman" panose="02020603050405020304" pitchFamily="18" charset="0"/>
              </a:rPr>
              <a:t>aims to provide affordable fitness to the city and is experiencing overcrowding and a low retention rate.</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800" dirty="0"/>
          </a:p>
        </p:txBody>
      </p:sp>
      <p:sp>
        <p:nvSpPr>
          <p:cNvPr id="8" name="TextBox 7">
            <a:extLst>
              <a:ext uri="{FF2B5EF4-FFF2-40B4-BE49-F238E27FC236}">
                <a16:creationId xmlns:a16="http://schemas.microsoft.com/office/drawing/2014/main" id="{94ACE9EA-A6E0-1C1D-9618-675E3ACFBE37}"/>
              </a:ext>
            </a:extLst>
          </p:cNvPr>
          <p:cNvSpPr txBox="1"/>
          <p:nvPr/>
        </p:nvSpPr>
        <p:spPr>
          <a:xfrm>
            <a:off x="892038" y="2787940"/>
            <a:ext cx="4320041" cy="1600438"/>
          </a:xfrm>
          <a:prstGeom prst="rect">
            <a:avLst/>
          </a:prstGeom>
          <a:solidFill>
            <a:schemeClr val="bg2"/>
          </a:solidFill>
          <a:ln>
            <a:solidFill>
              <a:schemeClr val="bg2"/>
            </a:solidFill>
          </a:ln>
        </p:spPr>
        <p:txBody>
          <a:bodyPr wrap="square" rtlCol="0">
            <a:spAutoFit/>
          </a:bodyPr>
          <a:lstStyle/>
          <a:p>
            <a:pPr marL="285750" indent="-285750">
              <a:buFont typeface="Arial" panose="020B0604020202020204" pitchFamily="34" charset="0"/>
              <a:buChar char="•"/>
            </a:pPr>
            <a:r>
              <a:rPr lang="en-US" sz="2000" dirty="0">
                <a:effectLst/>
                <a:latin typeface="Calibri" panose="020F0502020204030204" pitchFamily="34" charset="0"/>
                <a:ea typeface="Calibri" panose="020F0502020204030204" pitchFamily="34" charset="0"/>
                <a:cs typeface="Times New Roman" panose="02020603050405020304" pitchFamily="18" charset="0"/>
              </a:rPr>
              <a:t>Cleaned </a:t>
            </a:r>
            <a:r>
              <a:rPr lang="en-US" sz="2000" b="1" dirty="0">
                <a:effectLst/>
                <a:latin typeface="Calibri" panose="020F0502020204030204" pitchFamily="34" charset="0"/>
                <a:ea typeface="Calibri" panose="020F0502020204030204" pitchFamily="34" charset="0"/>
                <a:cs typeface="Times New Roman" panose="02020603050405020304" pitchFamily="18" charset="0"/>
              </a:rPr>
              <a:t>invoice data </a:t>
            </a:r>
            <a:r>
              <a:rPr lang="en-US" sz="2000" dirty="0">
                <a:effectLst/>
                <a:latin typeface="Calibri" panose="020F0502020204030204" pitchFamily="34" charset="0"/>
                <a:ea typeface="Calibri" panose="020F0502020204030204" pitchFamily="34" charset="0"/>
                <a:cs typeface="Times New Roman" panose="02020603050405020304" pitchFamily="18" charset="0"/>
              </a:rPr>
              <a:t>and </a:t>
            </a:r>
            <a:r>
              <a:rPr lang="en-US" sz="2000" b="1" dirty="0">
                <a:effectLst/>
                <a:latin typeface="Calibri" panose="020F0502020204030204" pitchFamily="34" charset="0"/>
                <a:ea typeface="Calibri" panose="020F0502020204030204" pitchFamily="34" charset="0"/>
                <a:cs typeface="Times New Roman" panose="02020603050405020304" pitchFamily="18" charset="0"/>
              </a:rPr>
              <a:t>PII</a:t>
            </a:r>
            <a:r>
              <a:rPr lang="en-US" sz="2000" dirty="0">
                <a:effectLst/>
                <a:latin typeface="Calibri" panose="020F0502020204030204" pitchFamily="34" charset="0"/>
                <a:ea typeface="Calibri" panose="020F0502020204030204" pitchFamily="34" charset="0"/>
                <a:cs typeface="Times New Roman" panose="02020603050405020304" pitchFamily="18" charset="0"/>
              </a:rPr>
              <a:t> (personally identifiable information were used to improve retention rate through data analysis and insights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9" name="TextBox 8">
            <a:extLst>
              <a:ext uri="{FF2B5EF4-FFF2-40B4-BE49-F238E27FC236}">
                <a16:creationId xmlns:a16="http://schemas.microsoft.com/office/drawing/2014/main" id="{CE322A08-AC41-3AEC-6218-F270B417253A}"/>
              </a:ext>
            </a:extLst>
          </p:cNvPr>
          <p:cNvSpPr txBox="1"/>
          <p:nvPr/>
        </p:nvSpPr>
        <p:spPr>
          <a:xfrm>
            <a:off x="892038" y="4694375"/>
            <a:ext cx="4320041" cy="1394997"/>
          </a:xfrm>
          <a:prstGeom prst="rect">
            <a:avLst/>
          </a:prstGeom>
          <a:solidFill>
            <a:schemeClr val="bg2"/>
          </a:solidFill>
          <a:ln>
            <a:solidFill>
              <a:schemeClr val="bg2"/>
            </a:solidFill>
          </a:ln>
        </p:spPr>
        <p:txBody>
          <a:bodyPr wrap="square" rtlCol="0">
            <a:spAutoFit/>
          </a:bodyPr>
          <a:lstStyle/>
          <a:p>
            <a:pPr marL="342900" lvl="0" indent="-342900">
              <a:lnSpc>
                <a:spcPct val="107000"/>
              </a:lnSpc>
              <a:spcAft>
                <a:spcPts val="800"/>
              </a:spcAft>
              <a:buFont typeface="Arial" panose="020B0604020202020204" pitchFamily="34" charset="0"/>
              <a:buChar char="•"/>
              <a:tabLst>
                <a:tab pos="457200" algn="l"/>
              </a:tabLst>
            </a:pPr>
            <a:r>
              <a:rPr lang="en-US" sz="2000" dirty="0">
                <a:effectLst/>
                <a:latin typeface="Calibri" panose="020F0502020204030204" pitchFamily="34" charset="0"/>
                <a:ea typeface="Calibri" panose="020F0502020204030204" pitchFamily="34" charset="0"/>
                <a:cs typeface="Times New Roman" panose="02020603050405020304" pitchFamily="18" charset="0"/>
              </a:rPr>
              <a:t>Data from </a:t>
            </a:r>
            <a:r>
              <a:rPr lang="en-US" sz="2000" b="1" dirty="0">
                <a:effectLst/>
                <a:latin typeface="Calibri" panose="020F0502020204030204" pitchFamily="34" charset="0"/>
                <a:ea typeface="Calibri" panose="020F0502020204030204" pitchFamily="34" charset="0"/>
                <a:cs typeface="Times New Roman" panose="02020603050405020304" pitchFamily="18" charset="0"/>
              </a:rPr>
              <a:t>January 2022 to August 2022</a:t>
            </a:r>
            <a:r>
              <a:rPr lang="en-US" sz="2000" dirty="0">
                <a:effectLst/>
                <a:latin typeface="Calibri" panose="020F0502020204030204" pitchFamily="34" charset="0"/>
                <a:ea typeface="Calibri" panose="020F0502020204030204" pitchFamily="34" charset="0"/>
                <a:cs typeface="Times New Roman" panose="02020603050405020304" pitchFamily="18" charset="0"/>
              </a:rPr>
              <a:t> was analyzed and visualized using Microsoft Excel and Python to extract useful information</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08419747"/>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C258B3C-2739-CF2B-564B-4BE196DCF5D7}"/>
              </a:ext>
            </a:extLst>
          </p:cNvPr>
          <p:cNvSpPr txBox="1"/>
          <p:nvPr/>
        </p:nvSpPr>
        <p:spPr>
          <a:xfrm>
            <a:off x="478970" y="2168889"/>
            <a:ext cx="4528458" cy="646331"/>
          </a:xfrm>
          <a:prstGeom prst="rect">
            <a:avLst/>
          </a:prstGeom>
          <a:solidFill>
            <a:schemeClr val="tx2">
              <a:lumMod val="20000"/>
              <a:lumOff val="80000"/>
              <a:alpha val="80000"/>
            </a:schemeClr>
          </a:solidFill>
          <a:ln>
            <a:noFill/>
          </a:ln>
        </p:spPr>
        <p:txBody>
          <a:bodyPr wrap="square" rtlCol="0">
            <a:spAutoFit/>
          </a:bodyPr>
          <a:lstStyle/>
          <a:p>
            <a:pPr marL="285750" indent="-285750" algn="just">
              <a:buFont typeface="Arial" panose="020B0604020202020204" pitchFamily="34" charset="0"/>
              <a:buChar char="•"/>
            </a:pPr>
            <a:r>
              <a:rPr lang="en-US" dirty="0"/>
              <a:t>The figure in the Right depicts the month wise revenue break of the fitness business</a:t>
            </a:r>
          </a:p>
        </p:txBody>
      </p:sp>
      <p:sp>
        <p:nvSpPr>
          <p:cNvPr id="10" name="TextBox 9">
            <a:extLst>
              <a:ext uri="{FF2B5EF4-FFF2-40B4-BE49-F238E27FC236}">
                <a16:creationId xmlns:a16="http://schemas.microsoft.com/office/drawing/2014/main" id="{D24A9599-7BF4-B470-759F-BF093BACD16F}"/>
              </a:ext>
            </a:extLst>
          </p:cNvPr>
          <p:cNvSpPr txBox="1"/>
          <p:nvPr/>
        </p:nvSpPr>
        <p:spPr>
          <a:xfrm>
            <a:off x="478970" y="3065829"/>
            <a:ext cx="4528457" cy="923330"/>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dirty="0"/>
              <a:t>The highest revenue of </a:t>
            </a:r>
            <a:r>
              <a:rPr lang="en-IN" sz="1800" b="1" i="0" u="none" strike="noStrike" dirty="0">
                <a:solidFill>
                  <a:srgbClr val="000000"/>
                </a:solidFill>
                <a:effectLst/>
                <a:latin typeface="Calibri" panose="020F0502020204030204" pitchFamily="34" charset="0"/>
              </a:rPr>
              <a:t>275800</a:t>
            </a:r>
            <a:r>
              <a:rPr lang="en-IN" b="1" dirty="0"/>
              <a:t> </a:t>
            </a:r>
            <a:r>
              <a:rPr lang="en-IN" b="1" i="0" dirty="0">
                <a:effectLst/>
                <a:latin typeface="Google Sans"/>
              </a:rPr>
              <a:t>₹ </a:t>
            </a:r>
            <a:r>
              <a:rPr lang="en-US" dirty="0"/>
              <a:t>was obtained in the month of January which is approximately </a:t>
            </a:r>
            <a:r>
              <a:rPr lang="en-US" b="1" dirty="0"/>
              <a:t>18%</a:t>
            </a:r>
            <a:r>
              <a:rPr lang="en-US" dirty="0"/>
              <a:t> of the total Revenue</a:t>
            </a:r>
          </a:p>
        </p:txBody>
      </p:sp>
      <p:sp>
        <p:nvSpPr>
          <p:cNvPr id="11" name="TextBox 10">
            <a:extLst>
              <a:ext uri="{FF2B5EF4-FFF2-40B4-BE49-F238E27FC236}">
                <a16:creationId xmlns:a16="http://schemas.microsoft.com/office/drawing/2014/main" id="{561EB114-CF80-F021-293A-640A58A969D9}"/>
              </a:ext>
            </a:extLst>
          </p:cNvPr>
          <p:cNvSpPr txBox="1"/>
          <p:nvPr/>
        </p:nvSpPr>
        <p:spPr>
          <a:xfrm>
            <a:off x="478970" y="4243671"/>
            <a:ext cx="4528456" cy="923330"/>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b="1" i="0" dirty="0">
                <a:effectLst/>
                <a:latin typeface="Söhne"/>
              </a:rPr>
              <a:t>March</a:t>
            </a:r>
            <a:r>
              <a:rPr lang="en-US" b="0" i="0" dirty="0">
                <a:effectLst/>
                <a:latin typeface="Söhne"/>
              </a:rPr>
              <a:t> was the worst performing month, generating only </a:t>
            </a:r>
            <a:r>
              <a:rPr lang="en-US" b="1" i="0" dirty="0">
                <a:effectLst/>
                <a:latin typeface="Söhne"/>
              </a:rPr>
              <a:t>9%</a:t>
            </a:r>
            <a:r>
              <a:rPr lang="en-US" b="0" i="0" dirty="0">
                <a:effectLst/>
                <a:latin typeface="Söhne"/>
              </a:rPr>
              <a:t> of revenue for the 8 month period."</a:t>
            </a:r>
            <a:endParaRPr lang="en-IN" i="0" dirty="0">
              <a:effectLst/>
              <a:latin typeface="Google Sans"/>
            </a:endParaRPr>
          </a:p>
        </p:txBody>
      </p:sp>
      <p:graphicFrame>
        <p:nvGraphicFramePr>
          <p:cNvPr id="12" name="Chart 11">
            <a:extLst>
              <a:ext uri="{FF2B5EF4-FFF2-40B4-BE49-F238E27FC236}">
                <a16:creationId xmlns:a16="http://schemas.microsoft.com/office/drawing/2014/main" id="{FE7652A3-2B52-B7DD-C329-F31B7C6192EC}"/>
              </a:ext>
            </a:extLst>
          </p:cNvPr>
          <p:cNvGraphicFramePr>
            <a:graphicFrameLocks/>
          </p:cNvGraphicFramePr>
          <p:nvPr>
            <p:extLst>
              <p:ext uri="{D42A27DB-BD31-4B8C-83A1-F6EECF244321}">
                <p14:modId xmlns:p14="http://schemas.microsoft.com/office/powerpoint/2010/main" val="2524803614"/>
              </p:ext>
            </p:extLst>
          </p:nvPr>
        </p:nvGraphicFramePr>
        <p:xfrm>
          <a:off x="5372101" y="2168889"/>
          <a:ext cx="6340929" cy="4149565"/>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a:extLst>
              <a:ext uri="{FF2B5EF4-FFF2-40B4-BE49-F238E27FC236}">
                <a16:creationId xmlns:a16="http://schemas.microsoft.com/office/drawing/2014/main" id="{8EF576EF-5DE8-300B-9F2C-4B59D9B3F7F2}"/>
              </a:ext>
            </a:extLst>
          </p:cNvPr>
          <p:cNvSpPr txBox="1"/>
          <p:nvPr/>
        </p:nvSpPr>
        <p:spPr>
          <a:xfrm>
            <a:off x="478970" y="5418369"/>
            <a:ext cx="4528456" cy="923330"/>
          </a:xfrm>
          <a:prstGeom prst="rect">
            <a:avLst/>
          </a:prstGeom>
          <a:solidFill>
            <a:schemeClr val="tx2">
              <a:lumMod val="20000"/>
              <a:lumOff val="80000"/>
            </a:schemeClr>
          </a:solidFill>
          <a:ln>
            <a:noFill/>
          </a:ln>
        </p:spPr>
        <p:txBody>
          <a:bodyPr wrap="square" rtlCol="0">
            <a:spAutoFit/>
          </a:bodyPr>
          <a:lstStyle/>
          <a:p>
            <a:pPr marL="285750" indent="-285750" algn="just">
              <a:buFont typeface="Arial" panose="020B0604020202020204" pitchFamily="34" charset="0"/>
              <a:buChar char="•"/>
            </a:pPr>
            <a:r>
              <a:rPr lang="en-US" dirty="0"/>
              <a:t>As of august 2022 the business is sitting at an average revenue of </a:t>
            </a:r>
            <a:r>
              <a:rPr lang="en-IN" sz="1800" b="1" i="0" u="none" strike="noStrike" dirty="0">
                <a:solidFill>
                  <a:srgbClr val="000000"/>
                </a:solidFill>
                <a:effectLst/>
                <a:latin typeface="Calibri" panose="020F0502020204030204" pitchFamily="34" charset="0"/>
              </a:rPr>
              <a:t>190530 </a:t>
            </a:r>
            <a:r>
              <a:rPr lang="en-IN" b="1" i="0" dirty="0">
                <a:effectLst/>
                <a:latin typeface="Google Sans"/>
              </a:rPr>
              <a:t>₹</a:t>
            </a:r>
          </a:p>
          <a:p>
            <a:pPr algn="just"/>
            <a:endParaRPr lang="en-IN" dirty="0"/>
          </a:p>
        </p:txBody>
      </p:sp>
      <p:sp>
        <p:nvSpPr>
          <p:cNvPr id="3" name="TextBox 2">
            <a:extLst>
              <a:ext uri="{FF2B5EF4-FFF2-40B4-BE49-F238E27FC236}">
                <a16:creationId xmlns:a16="http://schemas.microsoft.com/office/drawing/2014/main" id="{0E300DAA-88E0-D536-7492-C9AAAFCA2E26}"/>
              </a:ext>
            </a:extLst>
          </p:cNvPr>
          <p:cNvSpPr txBox="1"/>
          <p:nvPr/>
        </p:nvSpPr>
        <p:spPr>
          <a:xfrm>
            <a:off x="8164236" y="6341699"/>
            <a:ext cx="756658" cy="369332"/>
          </a:xfrm>
          <a:prstGeom prst="rect">
            <a:avLst/>
          </a:prstGeom>
          <a:noFill/>
        </p:spPr>
        <p:txBody>
          <a:bodyPr wrap="square" rtlCol="0">
            <a:spAutoFit/>
          </a:bodyPr>
          <a:lstStyle/>
          <a:p>
            <a:r>
              <a:rPr lang="en-US" b="1" dirty="0"/>
              <a:t>Fig : 1</a:t>
            </a:r>
            <a:endParaRPr lang="en-IN" b="1" dirty="0"/>
          </a:p>
        </p:txBody>
      </p:sp>
      <p:sp>
        <p:nvSpPr>
          <p:cNvPr id="8" name="TextBox 7">
            <a:extLst>
              <a:ext uri="{FF2B5EF4-FFF2-40B4-BE49-F238E27FC236}">
                <a16:creationId xmlns:a16="http://schemas.microsoft.com/office/drawing/2014/main" id="{0E13B4CA-7C27-4061-FD01-33BEC572AD2B}"/>
              </a:ext>
            </a:extLst>
          </p:cNvPr>
          <p:cNvSpPr txBox="1"/>
          <p:nvPr/>
        </p:nvSpPr>
        <p:spPr>
          <a:xfrm>
            <a:off x="3076304" y="298462"/>
            <a:ext cx="5765795" cy="523220"/>
          </a:xfrm>
          <a:prstGeom prst="rect">
            <a:avLst/>
          </a:prstGeom>
          <a:solidFill>
            <a:srgbClr val="FFFF00"/>
          </a:solidFill>
          <a:effectLst>
            <a:outerShdw blurRad="50800" dist="38100" dir="2700000" algn="tl" rotWithShape="0">
              <a:prstClr val="black">
                <a:alpha val="40000"/>
              </a:prstClr>
            </a:outerShdw>
          </a:effectLst>
        </p:spPr>
        <p:txBody>
          <a:bodyPr wrap="square">
            <a:spAutoFit/>
          </a:bodyPr>
          <a:lstStyle/>
          <a:p>
            <a:r>
              <a:rPr lang="en-US" sz="2800" b="1" dirty="0"/>
              <a:t>ANALYSING THE CURRENT SITUATION</a:t>
            </a:r>
            <a:endParaRPr lang="en-IN" sz="3200" b="1" dirty="0"/>
          </a:p>
        </p:txBody>
      </p:sp>
      <p:sp>
        <p:nvSpPr>
          <p:cNvPr id="15" name="Title 14">
            <a:extLst>
              <a:ext uri="{FF2B5EF4-FFF2-40B4-BE49-F238E27FC236}">
                <a16:creationId xmlns:a16="http://schemas.microsoft.com/office/drawing/2014/main" id="{878B8067-519B-0FCF-6111-19814CA44FA7}"/>
              </a:ext>
            </a:extLst>
          </p:cNvPr>
          <p:cNvSpPr>
            <a:spLocks noGrp="1"/>
          </p:cNvSpPr>
          <p:nvPr>
            <p:ph type="title"/>
          </p:nvPr>
        </p:nvSpPr>
        <p:spPr>
          <a:xfrm>
            <a:off x="4062185" y="1258886"/>
            <a:ext cx="3794035" cy="459736"/>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1. Month to Month Revenue</a:t>
            </a:r>
            <a:endParaRPr lang="en-IN" sz="2400" b="1" dirty="0">
              <a:latin typeface="+mn-lt"/>
            </a:endParaRPr>
          </a:p>
        </p:txBody>
      </p:sp>
      <p:cxnSp>
        <p:nvCxnSpPr>
          <p:cNvPr id="4" name="Straight Arrow Connector 3">
            <a:extLst>
              <a:ext uri="{FF2B5EF4-FFF2-40B4-BE49-F238E27FC236}">
                <a16:creationId xmlns:a16="http://schemas.microsoft.com/office/drawing/2014/main" id="{57BA9723-B698-E3EC-A40E-431175793C32}"/>
              </a:ext>
            </a:extLst>
          </p:cNvPr>
          <p:cNvCxnSpPr>
            <a:cxnSpLocks/>
          </p:cNvCxnSpPr>
          <p:nvPr/>
        </p:nvCxnSpPr>
        <p:spPr>
          <a:xfrm flipH="1">
            <a:off x="9392194" y="3148149"/>
            <a:ext cx="444137" cy="2933733"/>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284A0CD3-4946-AD87-52AE-E0E9CFE97778}"/>
              </a:ext>
            </a:extLst>
          </p:cNvPr>
          <p:cNvSpPr txBox="1"/>
          <p:nvPr/>
        </p:nvSpPr>
        <p:spPr>
          <a:xfrm>
            <a:off x="9104810" y="2778817"/>
            <a:ext cx="1685109" cy="369332"/>
          </a:xfrm>
          <a:prstGeom prst="rect">
            <a:avLst/>
          </a:prstGeom>
          <a:noFill/>
        </p:spPr>
        <p:txBody>
          <a:bodyPr wrap="square" rtlCol="0">
            <a:spAutoFit/>
          </a:bodyPr>
          <a:lstStyle/>
          <a:p>
            <a:r>
              <a:rPr lang="en-US" dirty="0">
                <a:solidFill>
                  <a:schemeClr val="bg1"/>
                </a:solidFill>
              </a:rPr>
              <a:t>Monsoon Offer</a:t>
            </a:r>
            <a:endParaRPr lang="en-IN" dirty="0">
              <a:solidFill>
                <a:schemeClr val="bg1"/>
              </a:solidFill>
            </a:endParaRPr>
          </a:p>
        </p:txBody>
      </p:sp>
      <p:sp>
        <p:nvSpPr>
          <p:cNvPr id="2" name="Slide Number Placeholder 1">
            <a:extLst>
              <a:ext uri="{FF2B5EF4-FFF2-40B4-BE49-F238E27FC236}">
                <a16:creationId xmlns:a16="http://schemas.microsoft.com/office/drawing/2014/main" id="{CF77DAB6-C059-1840-86E1-51EE199B0C1E}"/>
              </a:ext>
            </a:extLst>
          </p:cNvPr>
          <p:cNvSpPr>
            <a:spLocks noGrp="1"/>
          </p:cNvSpPr>
          <p:nvPr>
            <p:ph type="sldNum" sz="quarter" idx="12"/>
          </p:nvPr>
        </p:nvSpPr>
        <p:spPr/>
        <p:txBody>
          <a:bodyPr/>
          <a:lstStyle/>
          <a:p>
            <a:fld id="{6DC936CD-8759-4656-9378-FD261A9352C6}" type="slidenum">
              <a:rPr lang="en-IN" smtClean="0"/>
              <a:t>4</a:t>
            </a:fld>
            <a:endParaRPr lang="en-IN"/>
          </a:p>
        </p:txBody>
      </p:sp>
    </p:spTree>
    <p:extLst>
      <p:ext uri="{BB962C8B-B14F-4D97-AF65-F5344CB8AC3E}">
        <p14:creationId xmlns:p14="http://schemas.microsoft.com/office/powerpoint/2010/main" val="2889247854"/>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4EBDE-7E19-EF29-944E-696AFB4474B1}"/>
              </a:ext>
            </a:extLst>
          </p:cNvPr>
          <p:cNvSpPr>
            <a:spLocks noGrp="1"/>
          </p:cNvSpPr>
          <p:nvPr>
            <p:ph type="title"/>
          </p:nvPr>
        </p:nvSpPr>
        <p:spPr>
          <a:xfrm>
            <a:off x="4217576" y="400032"/>
            <a:ext cx="4062824" cy="390990"/>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2. Current Trends and Patterns</a:t>
            </a:r>
            <a:endParaRPr lang="en-IN" sz="2400" b="1" dirty="0">
              <a:latin typeface="+mn-lt"/>
            </a:endParaRPr>
          </a:p>
        </p:txBody>
      </p:sp>
      <p:graphicFrame>
        <p:nvGraphicFramePr>
          <p:cNvPr id="6" name="Content Placeholder 5">
            <a:extLst>
              <a:ext uri="{FF2B5EF4-FFF2-40B4-BE49-F238E27FC236}">
                <a16:creationId xmlns:a16="http://schemas.microsoft.com/office/drawing/2014/main" id="{93439740-1957-1DB3-8B8D-14DCA701B071}"/>
              </a:ext>
            </a:extLst>
          </p:cNvPr>
          <p:cNvGraphicFramePr>
            <a:graphicFrameLocks noGrp="1"/>
          </p:cNvGraphicFramePr>
          <p:nvPr>
            <p:ph sz="half" idx="1"/>
            <p:extLst>
              <p:ext uri="{D42A27DB-BD31-4B8C-83A1-F6EECF244321}">
                <p14:modId xmlns:p14="http://schemas.microsoft.com/office/powerpoint/2010/main" val="854067352"/>
              </p:ext>
            </p:extLst>
          </p:nvPr>
        </p:nvGraphicFramePr>
        <p:xfrm>
          <a:off x="675719" y="1253332"/>
          <a:ext cx="4990068" cy="3600022"/>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83A4EFC6-E248-6CB6-9B05-B27D3F994E48}"/>
              </a:ext>
            </a:extLst>
          </p:cNvPr>
          <p:cNvSpPr txBox="1"/>
          <p:nvPr/>
        </p:nvSpPr>
        <p:spPr>
          <a:xfrm>
            <a:off x="2570744" y="4853354"/>
            <a:ext cx="1074499" cy="369332"/>
          </a:xfrm>
          <a:prstGeom prst="rect">
            <a:avLst/>
          </a:prstGeom>
          <a:noFill/>
        </p:spPr>
        <p:txBody>
          <a:bodyPr wrap="square" rtlCol="0">
            <a:spAutoFit/>
          </a:bodyPr>
          <a:lstStyle/>
          <a:p>
            <a:r>
              <a:rPr lang="en-US" b="1" dirty="0"/>
              <a:t>Figure : 2</a:t>
            </a:r>
            <a:endParaRPr lang="en-IN" b="1" dirty="0"/>
          </a:p>
        </p:txBody>
      </p:sp>
      <p:sp>
        <p:nvSpPr>
          <p:cNvPr id="11" name="TextBox 10">
            <a:extLst>
              <a:ext uri="{FF2B5EF4-FFF2-40B4-BE49-F238E27FC236}">
                <a16:creationId xmlns:a16="http://schemas.microsoft.com/office/drawing/2014/main" id="{3EA7C9A1-49B9-903B-DB2C-2C468B047C7D}"/>
              </a:ext>
            </a:extLst>
          </p:cNvPr>
          <p:cNvSpPr txBox="1"/>
          <p:nvPr/>
        </p:nvSpPr>
        <p:spPr>
          <a:xfrm>
            <a:off x="8732645" y="4853354"/>
            <a:ext cx="1165115" cy="369332"/>
          </a:xfrm>
          <a:prstGeom prst="rect">
            <a:avLst/>
          </a:prstGeom>
          <a:noFill/>
        </p:spPr>
        <p:txBody>
          <a:bodyPr wrap="square" rtlCol="0">
            <a:spAutoFit/>
          </a:bodyPr>
          <a:lstStyle/>
          <a:p>
            <a:r>
              <a:rPr lang="en-US" b="1" dirty="0"/>
              <a:t>Figure : 3</a:t>
            </a:r>
            <a:endParaRPr lang="en-IN" b="1" dirty="0"/>
          </a:p>
        </p:txBody>
      </p:sp>
      <p:sp>
        <p:nvSpPr>
          <p:cNvPr id="12" name="TextBox 11">
            <a:extLst>
              <a:ext uri="{FF2B5EF4-FFF2-40B4-BE49-F238E27FC236}">
                <a16:creationId xmlns:a16="http://schemas.microsoft.com/office/drawing/2014/main" id="{B65AE771-06CA-DD7E-E08E-6848D61B2EB8}"/>
              </a:ext>
            </a:extLst>
          </p:cNvPr>
          <p:cNvSpPr txBox="1"/>
          <p:nvPr/>
        </p:nvSpPr>
        <p:spPr>
          <a:xfrm>
            <a:off x="675720" y="5372709"/>
            <a:ext cx="4990067" cy="1200329"/>
          </a:xfrm>
          <a:prstGeom prst="rect">
            <a:avLst/>
          </a:prstGeom>
          <a:solidFill>
            <a:schemeClr val="bg2">
              <a:alpha val="80000"/>
            </a:schemeClr>
          </a:solidFill>
          <a:ln>
            <a:noFill/>
          </a:ln>
        </p:spPr>
        <p:txBody>
          <a:bodyPr wrap="square" rtlCol="0">
            <a:spAutoFit/>
          </a:bodyPr>
          <a:lstStyle/>
          <a:p>
            <a:pPr marL="285750" indent="-285750" algn="just">
              <a:buFont typeface="Arial" panose="020B0604020202020204" pitchFamily="34" charset="0"/>
              <a:buChar char="•"/>
            </a:pPr>
            <a:r>
              <a:rPr lang="en-US" dirty="0"/>
              <a:t>The </a:t>
            </a:r>
            <a:r>
              <a:rPr lang="en-US" b="1" dirty="0"/>
              <a:t>largest drop </a:t>
            </a:r>
            <a:r>
              <a:rPr lang="en-US" dirty="0"/>
              <a:t>in registration of new clients was observed in the </a:t>
            </a:r>
            <a:r>
              <a:rPr lang="en-US" b="1" dirty="0"/>
              <a:t>month of February. </a:t>
            </a:r>
            <a:r>
              <a:rPr lang="en-US" dirty="0"/>
              <a:t>The drop was observed to be </a:t>
            </a:r>
            <a:r>
              <a:rPr lang="en-US" b="1" dirty="0"/>
              <a:t>50%</a:t>
            </a:r>
            <a:r>
              <a:rPr lang="en-US" dirty="0"/>
              <a:t> as compared to the registrations in January.</a:t>
            </a:r>
            <a:endParaRPr lang="en-IN" dirty="0"/>
          </a:p>
        </p:txBody>
      </p:sp>
      <p:sp>
        <p:nvSpPr>
          <p:cNvPr id="15" name="TextBox 14">
            <a:extLst>
              <a:ext uri="{FF2B5EF4-FFF2-40B4-BE49-F238E27FC236}">
                <a16:creationId xmlns:a16="http://schemas.microsoft.com/office/drawing/2014/main" id="{DB0FE08C-A246-F0CD-9CF4-EE7C3122B6D8}"/>
              </a:ext>
            </a:extLst>
          </p:cNvPr>
          <p:cNvSpPr txBox="1"/>
          <p:nvPr/>
        </p:nvSpPr>
        <p:spPr>
          <a:xfrm>
            <a:off x="6526213" y="5372709"/>
            <a:ext cx="4990067" cy="1200329"/>
          </a:xfrm>
          <a:prstGeom prst="rect">
            <a:avLst/>
          </a:prstGeom>
          <a:solidFill>
            <a:schemeClr val="bg2">
              <a:alpha val="88000"/>
            </a:schemeClr>
          </a:solidFill>
          <a:ln>
            <a:noFill/>
          </a:ln>
        </p:spPr>
        <p:txBody>
          <a:bodyPr wrap="square">
            <a:spAutoFit/>
          </a:bodyPr>
          <a:lstStyle/>
          <a:p>
            <a:pPr marL="285750" indent="-285750" algn="just">
              <a:buFont typeface="Arial" panose="020B0604020202020204" pitchFamily="34" charset="0"/>
              <a:buChar char="•"/>
            </a:pPr>
            <a:r>
              <a:rPr lang="en-US" dirty="0"/>
              <a:t>The </a:t>
            </a:r>
            <a:r>
              <a:rPr lang="en-US" b="1" dirty="0"/>
              <a:t>largest drop </a:t>
            </a:r>
            <a:r>
              <a:rPr lang="en-US" dirty="0"/>
              <a:t>in generated invoice was among the month of </a:t>
            </a:r>
            <a:r>
              <a:rPr lang="en-US" b="1" dirty="0"/>
              <a:t>June joiners </a:t>
            </a:r>
            <a:r>
              <a:rPr lang="en-US" dirty="0"/>
              <a:t>where </a:t>
            </a:r>
            <a:r>
              <a:rPr lang="en-US" b="1" dirty="0"/>
              <a:t>51% </a:t>
            </a:r>
            <a:r>
              <a:rPr lang="en-US" dirty="0"/>
              <a:t>of the June joiners didn’t made a consecutive recharge in the month of July.</a:t>
            </a:r>
            <a:endParaRPr lang="en-IN" dirty="0"/>
          </a:p>
        </p:txBody>
      </p:sp>
      <p:graphicFrame>
        <p:nvGraphicFramePr>
          <p:cNvPr id="26" name="Content Placeholder 25">
            <a:extLst>
              <a:ext uri="{FF2B5EF4-FFF2-40B4-BE49-F238E27FC236}">
                <a16:creationId xmlns:a16="http://schemas.microsoft.com/office/drawing/2014/main" id="{9F5E3D54-9832-6AC4-280D-2C497D99F22C}"/>
              </a:ext>
            </a:extLst>
          </p:cNvPr>
          <p:cNvGraphicFramePr>
            <a:graphicFrameLocks noGrp="1"/>
          </p:cNvGraphicFramePr>
          <p:nvPr>
            <p:ph sz="half" idx="2"/>
            <p:extLst>
              <p:ext uri="{D42A27DB-BD31-4B8C-83A1-F6EECF244321}">
                <p14:modId xmlns:p14="http://schemas.microsoft.com/office/powerpoint/2010/main" val="1060494544"/>
              </p:ext>
            </p:extLst>
          </p:nvPr>
        </p:nvGraphicFramePr>
        <p:xfrm>
          <a:off x="6348413" y="1254125"/>
          <a:ext cx="4990068" cy="3599229"/>
        </p:xfrm>
        <a:graphic>
          <a:graphicData uri="http://schemas.openxmlformats.org/drawingml/2006/chart">
            <c:chart xmlns:c="http://schemas.openxmlformats.org/drawingml/2006/chart" xmlns:r="http://schemas.openxmlformats.org/officeDocument/2006/relationships" r:id="rId3"/>
          </a:graphicData>
        </a:graphic>
      </p:graphicFrame>
      <p:sp>
        <p:nvSpPr>
          <p:cNvPr id="3" name="Oval 2">
            <a:extLst>
              <a:ext uri="{FF2B5EF4-FFF2-40B4-BE49-F238E27FC236}">
                <a16:creationId xmlns:a16="http://schemas.microsoft.com/office/drawing/2014/main" id="{3A77B2A4-313A-8837-9E92-7C007A5BA0B5}"/>
              </a:ext>
            </a:extLst>
          </p:cNvPr>
          <p:cNvSpPr/>
          <p:nvPr/>
        </p:nvSpPr>
        <p:spPr>
          <a:xfrm>
            <a:off x="1895526" y="2901797"/>
            <a:ext cx="2965622" cy="527203"/>
          </a:xfrm>
          <a:prstGeom prst="ellipse">
            <a:avLst/>
          </a:prstGeom>
          <a:solidFill>
            <a:schemeClr val="accent1">
              <a:alpha val="2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Slide Number Placeholder 3">
            <a:extLst>
              <a:ext uri="{FF2B5EF4-FFF2-40B4-BE49-F238E27FC236}">
                <a16:creationId xmlns:a16="http://schemas.microsoft.com/office/drawing/2014/main" id="{0AE1DA46-B848-E425-DAEF-287BE90BCF0D}"/>
              </a:ext>
            </a:extLst>
          </p:cNvPr>
          <p:cNvSpPr>
            <a:spLocks noGrp="1"/>
          </p:cNvSpPr>
          <p:nvPr>
            <p:ph type="sldNum" sz="quarter" idx="12"/>
          </p:nvPr>
        </p:nvSpPr>
        <p:spPr/>
        <p:txBody>
          <a:bodyPr/>
          <a:lstStyle/>
          <a:p>
            <a:fld id="{6DC936CD-8759-4656-9378-FD261A9352C6}" type="slidenum">
              <a:rPr lang="en-IN" smtClean="0"/>
              <a:t>5</a:t>
            </a:fld>
            <a:endParaRPr lang="en-IN"/>
          </a:p>
        </p:txBody>
      </p:sp>
    </p:spTree>
    <p:extLst>
      <p:ext uri="{BB962C8B-B14F-4D97-AF65-F5344CB8AC3E}">
        <p14:creationId xmlns:p14="http://schemas.microsoft.com/office/powerpoint/2010/main" val="3584477818"/>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C6633-8C4C-4E29-38FA-4BF0D5C1B616}"/>
              </a:ext>
            </a:extLst>
          </p:cNvPr>
          <p:cNvSpPr>
            <a:spLocks noGrp="1"/>
          </p:cNvSpPr>
          <p:nvPr>
            <p:ph type="title"/>
          </p:nvPr>
        </p:nvSpPr>
        <p:spPr>
          <a:xfrm>
            <a:off x="4058840" y="510624"/>
            <a:ext cx="4074319" cy="392906"/>
          </a:xfrm>
          <a:solidFill>
            <a:srgbClr val="92D050"/>
          </a:solidFill>
          <a:effectLst>
            <a:outerShdw blurRad="50800" dist="38100" dir="2700000" algn="tl" rotWithShape="0">
              <a:prstClr val="black">
                <a:alpha val="40000"/>
              </a:prstClr>
            </a:outerShdw>
          </a:effectLst>
        </p:spPr>
        <p:txBody>
          <a:bodyPr>
            <a:noAutofit/>
          </a:bodyPr>
          <a:lstStyle/>
          <a:p>
            <a:r>
              <a:rPr lang="en-US" sz="2400" b="1" dirty="0">
                <a:latin typeface="+mn-lt"/>
              </a:rPr>
              <a:t>3. Overcrowding at peak hours</a:t>
            </a:r>
            <a:endParaRPr lang="en-IN" sz="2400" b="1" dirty="0">
              <a:latin typeface="+mn-lt"/>
            </a:endParaRPr>
          </a:p>
        </p:txBody>
      </p:sp>
      <p:sp>
        <p:nvSpPr>
          <p:cNvPr id="53" name="TextBox 52">
            <a:extLst>
              <a:ext uri="{FF2B5EF4-FFF2-40B4-BE49-F238E27FC236}">
                <a16:creationId xmlns:a16="http://schemas.microsoft.com/office/drawing/2014/main" id="{2FCFF863-2C58-1A1B-1A4F-43537049F083}"/>
              </a:ext>
            </a:extLst>
          </p:cNvPr>
          <p:cNvSpPr txBox="1"/>
          <p:nvPr/>
        </p:nvSpPr>
        <p:spPr>
          <a:xfrm>
            <a:off x="543697" y="1476039"/>
            <a:ext cx="4472803" cy="1200329"/>
          </a:xfrm>
          <a:prstGeom prst="rect">
            <a:avLst/>
          </a:prstGeom>
          <a:solidFill>
            <a:schemeClr val="bg2">
              <a:alpha val="80000"/>
            </a:schemeClr>
          </a:solidFill>
        </p:spPr>
        <p:txBody>
          <a:bodyPr wrap="square" rtlCol="0">
            <a:spAutoFit/>
          </a:bodyPr>
          <a:lstStyle/>
          <a:p>
            <a:pPr marL="285750" indent="-285750" algn="just">
              <a:buFont typeface="Arial" panose="020B0604020202020204" pitchFamily="34" charset="0"/>
              <a:buChar char="•"/>
            </a:pPr>
            <a:r>
              <a:rPr lang="en-US" b="0" i="0" dirty="0">
                <a:effectLst/>
                <a:latin typeface="Söhne"/>
              </a:rPr>
              <a:t>"Reducing </a:t>
            </a:r>
            <a:r>
              <a:rPr lang="en-US" b="1" i="0" dirty="0">
                <a:effectLst/>
                <a:latin typeface="Söhne"/>
              </a:rPr>
              <a:t>overcrowding</a:t>
            </a:r>
            <a:r>
              <a:rPr lang="en-US" b="0" i="0" dirty="0">
                <a:effectLst/>
                <a:latin typeface="Söhne"/>
              </a:rPr>
              <a:t> will help clients access equipment more easily and improve retention rates, leading to long-term benefits for the business."</a:t>
            </a:r>
            <a:endParaRPr lang="en-US" dirty="0"/>
          </a:p>
        </p:txBody>
      </p:sp>
      <p:sp>
        <p:nvSpPr>
          <p:cNvPr id="54" name="TextBox 53">
            <a:extLst>
              <a:ext uri="{FF2B5EF4-FFF2-40B4-BE49-F238E27FC236}">
                <a16:creationId xmlns:a16="http://schemas.microsoft.com/office/drawing/2014/main" id="{4D13A4AE-343B-3D32-49E2-B517BF3E9F8B}"/>
              </a:ext>
            </a:extLst>
          </p:cNvPr>
          <p:cNvSpPr txBox="1"/>
          <p:nvPr/>
        </p:nvSpPr>
        <p:spPr>
          <a:xfrm>
            <a:off x="543697" y="3248877"/>
            <a:ext cx="4472803" cy="1477328"/>
          </a:xfrm>
          <a:prstGeom prst="rect">
            <a:avLst/>
          </a:prstGeom>
          <a:solidFill>
            <a:schemeClr val="bg2">
              <a:alpha val="80000"/>
            </a:schemeClr>
          </a:solidFill>
        </p:spPr>
        <p:txBody>
          <a:bodyPr wrap="square" rtlCol="0">
            <a:spAutoFit/>
          </a:bodyPr>
          <a:lstStyle/>
          <a:p>
            <a:pPr marL="285750" indent="-285750" algn="just">
              <a:buFont typeface="Arial" panose="020B0604020202020204" pitchFamily="34" charset="0"/>
              <a:buChar char="•"/>
            </a:pPr>
            <a:r>
              <a:rPr lang="en-US" dirty="0"/>
              <a:t>The gym was the most crowded during </a:t>
            </a:r>
            <a:r>
              <a:rPr lang="en-US" b="1" dirty="0"/>
              <a:t>7AM</a:t>
            </a:r>
            <a:r>
              <a:rPr lang="en-US" dirty="0"/>
              <a:t> and </a:t>
            </a:r>
            <a:r>
              <a:rPr lang="en-US" b="1" dirty="0"/>
              <a:t>6PM</a:t>
            </a:r>
            <a:r>
              <a:rPr lang="en-US" dirty="0"/>
              <a:t> with </a:t>
            </a:r>
            <a:r>
              <a:rPr lang="en-US" b="1" dirty="0"/>
              <a:t>4381</a:t>
            </a:r>
            <a:r>
              <a:rPr lang="en-US" dirty="0"/>
              <a:t> and </a:t>
            </a:r>
            <a:r>
              <a:rPr lang="en-US" b="1" dirty="0"/>
              <a:t>2955</a:t>
            </a:r>
            <a:r>
              <a:rPr lang="en-US" dirty="0"/>
              <a:t> total individual workouts respectively, taking place in the span on 8 month of data collection</a:t>
            </a:r>
            <a:endParaRPr lang="en-IN" dirty="0"/>
          </a:p>
        </p:txBody>
      </p:sp>
      <p:sp>
        <p:nvSpPr>
          <p:cNvPr id="55" name="TextBox 54">
            <a:extLst>
              <a:ext uri="{FF2B5EF4-FFF2-40B4-BE49-F238E27FC236}">
                <a16:creationId xmlns:a16="http://schemas.microsoft.com/office/drawing/2014/main" id="{94FE62E2-B150-399D-7B2F-7A8341D661FE}"/>
              </a:ext>
            </a:extLst>
          </p:cNvPr>
          <p:cNvSpPr txBox="1"/>
          <p:nvPr/>
        </p:nvSpPr>
        <p:spPr>
          <a:xfrm>
            <a:off x="8042739" y="6456526"/>
            <a:ext cx="1165115" cy="369332"/>
          </a:xfrm>
          <a:prstGeom prst="rect">
            <a:avLst/>
          </a:prstGeom>
          <a:noFill/>
        </p:spPr>
        <p:txBody>
          <a:bodyPr wrap="square" rtlCol="0">
            <a:spAutoFit/>
          </a:bodyPr>
          <a:lstStyle/>
          <a:p>
            <a:r>
              <a:rPr lang="en-US" b="1" dirty="0"/>
              <a:t>Figure : 4</a:t>
            </a:r>
            <a:endParaRPr lang="en-IN" b="1" dirty="0"/>
          </a:p>
        </p:txBody>
      </p:sp>
      <p:sp>
        <p:nvSpPr>
          <p:cNvPr id="3" name="Slide Number Placeholder 2">
            <a:extLst>
              <a:ext uri="{FF2B5EF4-FFF2-40B4-BE49-F238E27FC236}">
                <a16:creationId xmlns:a16="http://schemas.microsoft.com/office/drawing/2014/main" id="{99F20A2C-92C4-9BBF-484D-2589BF70A794}"/>
              </a:ext>
            </a:extLst>
          </p:cNvPr>
          <p:cNvSpPr>
            <a:spLocks noGrp="1"/>
          </p:cNvSpPr>
          <p:nvPr>
            <p:ph type="sldNum" sz="quarter" idx="12"/>
          </p:nvPr>
        </p:nvSpPr>
        <p:spPr/>
        <p:txBody>
          <a:bodyPr/>
          <a:lstStyle/>
          <a:p>
            <a:fld id="{6DC936CD-8759-4656-9378-FD261A9352C6}" type="slidenum">
              <a:rPr lang="en-IN" smtClean="0"/>
              <a:t>6</a:t>
            </a:fld>
            <a:endParaRPr lang="en-IN"/>
          </a:p>
        </p:txBody>
      </p:sp>
      <p:graphicFrame>
        <p:nvGraphicFramePr>
          <p:cNvPr id="4" name="Chart 3">
            <a:extLst>
              <a:ext uri="{FF2B5EF4-FFF2-40B4-BE49-F238E27FC236}">
                <a16:creationId xmlns:a16="http://schemas.microsoft.com/office/drawing/2014/main" id="{CB58D254-D81D-5A22-E73F-19C9B193C665}"/>
              </a:ext>
            </a:extLst>
          </p:cNvPr>
          <p:cNvGraphicFramePr>
            <a:graphicFrameLocks/>
          </p:cNvGraphicFramePr>
          <p:nvPr>
            <p:extLst>
              <p:ext uri="{D42A27DB-BD31-4B8C-83A1-F6EECF244321}">
                <p14:modId xmlns:p14="http://schemas.microsoft.com/office/powerpoint/2010/main" val="876606549"/>
              </p:ext>
            </p:extLst>
          </p:nvPr>
        </p:nvGraphicFramePr>
        <p:xfrm>
          <a:off x="5410199" y="1445740"/>
          <a:ext cx="6072051" cy="491060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61326475"/>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2F435-99C2-B4A4-9CE5-69AEA686B388}"/>
              </a:ext>
            </a:extLst>
          </p:cNvPr>
          <p:cNvSpPr>
            <a:spLocks noGrp="1"/>
          </p:cNvSpPr>
          <p:nvPr>
            <p:ph type="title"/>
          </p:nvPr>
        </p:nvSpPr>
        <p:spPr>
          <a:xfrm>
            <a:off x="4676900" y="279334"/>
            <a:ext cx="3047206" cy="544512"/>
          </a:xfrm>
          <a:solidFill>
            <a:srgbClr val="FFFF00"/>
          </a:solidFill>
          <a:effectLst>
            <a:outerShdw blurRad="50800" dist="38100" dir="2700000" algn="tl" rotWithShape="0">
              <a:prstClr val="black">
                <a:alpha val="40000"/>
              </a:prstClr>
            </a:outerShdw>
          </a:effectLst>
        </p:spPr>
        <p:txBody>
          <a:bodyPr>
            <a:noAutofit/>
          </a:bodyPr>
          <a:lstStyle/>
          <a:p>
            <a:r>
              <a:rPr lang="en-US" sz="2800" b="1" dirty="0">
                <a:latin typeface="+mn-lt"/>
              </a:rPr>
              <a:t>ANALYSIS METHOD</a:t>
            </a:r>
            <a:endParaRPr lang="en-IN" sz="2800" b="1" dirty="0">
              <a:latin typeface="+mn-lt"/>
            </a:endParaRPr>
          </a:p>
        </p:txBody>
      </p:sp>
      <p:sp>
        <p:nvSpPr>
          <p:cNvPr id="6" name="Oval 5">
            <a:extLst>
              <a:ext uri="{FF2B5EF4-FFF2-40B4-BE49-F238E27FC236}">
                <a16:creationId xmlns:a16="http://schemas.microsoft.com/office/drawing/2014/main" id="{DF373E20-102D-B7C6-5019-E43B8BF1F72D}"/>
              </a:ext>
            </a:extLst>
          </p:cNvPr>
          <p:cNvSpPr/>
          <p:nvPr/>
        </p:nvSpPr>
        <p:spPr>
          <a:xfrm>
            <a:off x="698217" y="3798990"/>
            <a:ext cx="2479565" cy="1853080"/>
          </a:xfrm>
          <a:prstGeom prst="ellipse">
            <a:avLst/>
          </a:prstGeom>
          <a:solidFill>
            <a:schemeClr val="bg2"/>
          </a:solid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Oval 6">
            <a:extLst>
              <a:ext uri="{FF2B5EF4-FFF2-40B4-BE49-F238E27FC236}">
                <a16:creationId xmlns:a16="http://schemas.microsoft.com/office/drawing/2014/main" id="{63C7C278-50FE-0D82-B8C0-E2B0CF3A54A5}"/>
              </a:ext>
            </a:extLst>
          </p:cNvPr>
          <p:cNvSpPr/>
          <p:nvPr/>
        </p:nvSpPr>
        <p:spPr>
          <a:xfrm>
            <a:off x="2293266" y="4942729"/>
            <a:ext cx="514297" cy="415532"/>
          </a:xfrm>
          <a:prstGeom prst="ellipse">
            <a:avLst/>
          </a:prstGeom>
          <a:solidFill>
            <a:srgbClr val="FF0000">
              <a:alpha val="6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Arrow Connector 8">
            <a:extLst>
              <a:ext uri="{FF2B5EF4-FFF2-40B4-BE49-F238E27FC236}">
                <a16:creationId xmlns:a16="http://schemas.microsoft.com/office/drawing/2014/main" id="{A5DEC5FF-E3E5-9750-C1CD-C7F80868A9E5}"/>
              </a:ext>
            </a:extLst>
          </p:cNvPr>
          <p:cNvCxnSpPr>
            <a:cxnSpLocks/>
            <a:stCxn id="16" idx="1"/>
            <a:endCxn id="6" idx="7"/>
          </p:cNvCxnSpPr>
          <p:nvPr/>
        </p:nvCxnSpPr>
        <p:spPr>
          <a:xfrm flipH="1">
            <a:off x="2814658" y="3379930"/>
            <a:ext cx="786358" cy="690437"/>
          </a:xfrm>
          <a:prstGeom prst="straightConnector1">
            <a:avLst/>
          </a:prstGeom>
          <a:ln w="1905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0C6E34B-191C-1841-CD5D-E2712BB36D71}"/>
              </a:ext>
            </a:extLst>
          </p:cNvPr>
          <p:cNvCxnSpPr>
            <a:cxnSpLocks/>
            <a:stCxn id="21" idx="1"/>
            <a:endCxn id="7" idx="5"/>
          </p:cNvCxnSpPr>
          <p:nvPr/>
        </p:nvCxnSpPr>
        <p:spPr>
          <a:xfrm flipH="1" flipV="1">
            <a:off x="2732246" y="5297408"/>
            <a:ext cx="868770" cy="542028"/>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3331B14-47A2-F8F8-1954-4C022B1DA657}"/>
              </a:ext>
            </a:extLst>
          </p:cNvPr>
          <p:cNvSpPr txBox="1"/>
          <p:nvPr/>
        </p:nvSpPr>
        <p:spPr>
          <a:xfrm>
            <a:off x="3601016" y="2795154"/>
            <a:ext cx="1942757" cy="1169551"/>
          </a:xfrm>
          <a:prstGeom prst="rect">
            <a:avLst/>
          </a:prstGeom>
          <a:solidFill>
            <a:schemeClr val="bg2"/>
          </a:solidFill>
          <a:ln w="38100">
            <a:solidFill>
              <a:schemeClr val="tx2">
                <a:lumMod val="40000"/>
                <a:lumOff val="60000"/>
              </a:schemeClr>
            </a:solidFill>
          </a:ln>
        </p:spPr>
        <p:txBody>
          <a:bodyPr wrap="square" rtlCol="0">
            <a:spAutoFit/>
          </a:bodyPr>
          <a:lstStyle/>
          <a:p>
            <a:pPr algn="just"/>
            <a:r>
              <a:rPr lang="en-US" sz="1400" b="1" dirty="0"/>
              <a:t>A Set of all the unique  clients associated with the track fitness club over a span of 8 months</a:t>
            </a:r>
            <a:endParaRPr lang="en-IN" sz="1400" b="1" dirty="0"/>
          </a:p>
        </p:txBody>
      </p:sp>
      <p:sp>
        <p:nvSpPr>
          <p:cNvPr id="21" name="TextBox 20">
            <a:extLst>
              <a:ext uri="{FF2B5EF4-FFF2-40B4-BE49-F238E27FC236}">
                <a16:creationId xmlns:a16="http://schemas.microsoft.com/office/drawing/2014/main" id="{D73E5BEA-1685-B015-BEAA-D6BE2404AE47}"/>
              </a:ext>
            </a:extLst>
          </p:cNvPr>
          <p:cNvSpPr txBox="1"/>
          <p:nvPr/>
        </p:nvSpPr>
        <p:spPr>
          <a:xfrm>
            <a:off x="3601016" y="5362382"/>
            <a:ext cx="1942757" cy="954107"/>
          </a:xfrm>
          <a:prstGeom prst="rect">
            <a:avLst/>
          </a:prstGeom>
          <a:solidFill>
            <a:srgbClr val="FF0000">
              <a:alpha val="54000"/>
            </a:srgbClr>
          </a:solidFill>
          <a:ln w="38100">
            <a:solidFill>
              <a:srgbClr val="FF0000"/>
            </a:solidFill>
          </a:ln>
        </p:spPr>
        <p:txBody>
          <a:bodyPr wrap="square" rtlCol="0">
            <a:spAutoFit/>
          </a:bodyPr>
          <a:lstStyle/>
          <a:p>
            <a:pPr algn="just"/>
            <a:r>
              <a:rPr lang="en-US" sz="1400" b="1" dirty="0"/>
              <a:t>A subset of clients who are dedicated to the gym. The clients with high Adherence Rate</a:t>
            </a:r>
            <a:endParaRPr lang="en-IN" sz="1400" b="1" dirty="0"/>
          </a:p>
        </p:txBody>
      </p:sp>
      <p:sp>
        <p:nvSpPr>
          <p:cNvPr id="24" name="TextBox 23">
            <a:extLst>
              <a:ext uri="{FF2B5EF4-FFF2-40B4-BE49-F238E27FC236}">
                <a16:creationId xmlns:a16="http://schemas.microsoft.com/office/drawing/2014/main" id="{F30BF9B3-0E72-8395-AEAA-A8E41423A2D7}"/>
              </a:ext>
            </a:extLst>
          </p:cNvPr>
          <p:cNvSpPr txBox="1"/>
          <p:nvPr/>
        </p:nvSpPr>
        <p:spPr>
          <a:xfrm>
            <a:off x="698217" y="1193445"/>
            <a:ext cx="6266715" cy="1323439"/>
          </a:xfrm>
          <a:prstGeom prst="rect">
            <a:avLst/>
          </a:prstGeom>
          <a:solidFill>
            <a:schemeClr val="tx2">
              <a:lumMod val="20000"/>
              <a:lumOff val="80000"/>
            </a:schemeClr>
          </a:solidFill>
          <a:ln w="22225">
            <a:noFill/>
          </a:ln>
        </p:spPr>
        <p:txBody>
          <a:bodyPr wrap="square" rtlCol="0">
            <a:spAutoFit/>
          </a:bodyPr>
          <a:lstStyle/>
          <a:p>
            <a:r>
              <a:rPr lang="en-US" sz="1600" b="1" dirty="0"/>
              <a:t>1. What are the factors which makes a client stay for as much as long as possible?</a:t>
            </a:r>
          </a:p>
          <a:p>
            <a:r>
              <a:rPr lang="en-US" sz="1600" b="1" dirty="0"/>
              <a:t>2. Might there be a few clients who are flexible with their workout schedule?</a:t>
            </a:r>
          </a:p>
          <a:p>
            <a:r>
              <a:rPr lang="en-US" sz="1600" b="1" dirty="0"/>
              <a:t>3. What is Adherence Rate?</a:t>
            </a:r>
            <a:endParaRPr lang="en-IN" sz="1600" b="1" dirty="0"/>
          </a:p>
        </p:txBody>
      </p:sp>
      <p:sp>
        <p:nvSpPr>
          <p:cNvPr id="36" name="Oval 35">
            <a:extLst>
              <a:ext uri="{FF2B5EF4-FFF2-40B4-BE49-F238E27FC236}">
                <a16:creationId xmlns:a16="http://schemas.microsoft.com/office/drawing/2014/main" id="{3437FCC6-C112-0AE2-E33C-DA308B28895B}"/>
              </a:ext>
            </a:extLst>
          </p:cNvPr>
          <p:cNvSpPr/>
          <p:nvPr/>
        </p:nvSpPr>
        <p:spPr>
          <a:xfrm>
            <a:off x="1632281" y="4522476"/>
            <a:ext cx="1090059" cy="628019"/>
          </a:xfrm>
          <a:prstGeom prst="ellipse">
            <a:avLst/>
          </a:prstGeom>
          <a:solidFill>
            <a:srgbClr val="92D050">
              <a:alpha val="35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7" name="Straight Arrow Connector 36">
            <a:extLst>
              <a:ext uri="{FF2B5EF4-FFF2-40B4-BE49-F238E27FC236}">
                <a16:creationId xmlns:a16="http://schemas.microsoft.com/office/drawing/2014/main" id="{F51249DB-4F6B-9CA7-1471-CCF99881C289}"/>
              </a:ext>
            </a:extLst>
          </p:cNvPr>
          <p:cNvCxnSpPr>
            <a:cxnSpLocks/>
            <a:stCxn id="45" idx="1"/>
            <a:endCxn id="36" idx="6"/>
          </p:cNvCxnSpPr>
          <p:nvPr/>
        </p:nvCxnSpPr>
        <p:spPr>
          <a:xfrm flipH="1">
            <a:off x="2722340" y="4651401"/>
            <a:ext cx="878676" cy="185085"/>
          </a:xfrm>
          <a:prstGeom prst="straightConnector1">
            <a:avLst/>
          </a:prstGeom>
          <a:ln w="190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983944AB-9447-83EA-4B26-5FF678B15C22}"/>
              </a:ext>
            </a:extLst>
          </p:cNvPr>
          <p:cNvSpPr/>
          <p:nvPr/>
        </p:nvSpPr>
        <p:spPr>
          <a:xfrm>
            <a:off x="3601016" y="4227006"/>
            <a:ext cx="1942757" cy="848790"/>
          </a:xfrm>
          <a:prstGeom prst="rect">
            <a:avLst/>
          </a:prstGeom>
          <a:solidFill>
            <a:srgbClr val="92D050">
              <a:alpha val="68000"/>
            </a:srgbClr>
          </a:solid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b="1" dirty="0">
                <a:solidFill>
                  <a:schemeClr val="tx1"/>
                </a:solidFill>
              </a:rPr>
              <a:t>A subset of clients who are flexible with their schedule ( flexible clients)</a:t>
            </a:r>
            <a:endParaRPr lang="en-IN" sz="1400" b="1" dirty="0">
              <a:solidFill>
                <a:schemeClr val="tx1"/>
              </a:solidFill>
            </a:endParaRPr>
          </a:p>
        </p:txBody>
      </p:sp>
      <p:sp>
        <p:nvSpPr>
          <p:cNvPr id="69" name="Rectangle 68">
            <a:extLst>
              <a:ext uri="{FF2B5EF4-FFF2-40B4-BE49-F238E27FC236}">
                <a16:creationId xmlns:a16="http://schemas.microsoft.com/office/drawing/2014/main" id="{E5B81C27-C134-F23D-EA7F-D2BC4B343AC9}"/>
              </a:ext>
            </a:extLst>
          </p:cNvPr>
          <p:cNvSpPr/>
          <p:nvPr/>
        </p:nvSpPr>
        <p:spPr>
          <a:xfrm>
            <a:off x="7249886" y="1205587"/>
            <a:ext cx="4689566" cy="607456"/>
          </a:xfrm>
          <a:prstGeom prst="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Clean Data</a:t>
            </a:r>
            <a:endParaRPr lang="en-IN" b="1" dirty="0">
              <a:solidFill>
                <a:schemeClr val="tx1"/>
              </a:solidFill>
            </a:endParaRPr>
          </a:p>
        </p:txBody>
      </p:sp>
      <p:sp>
        <p:nvSpPr>
          <p:cNvPr id="92" name="Oval 91">
            <a:extLst>
              <a:ext uri="{FF2B5EF4-FFF2-40B4-BE49-F238E27FC236}">
                <a16:creationId xmlns:a16="http://schemas.microsoft.com/office/drawing/2014/main" id="{CE21649C-5986-75AE-971C-2DB99B501F2A}"/>
              </a:ext>
            </a:extLst>
          </p:cNvPr>
          <p:cNvSpPr/>
          <p:nvPr/>
        </p:nvSpPr>
        <p:spPr>
          <a:xfrm>
            <a:off x="2152556" y="4811258"/>
            <a:ext cx="362866" cy="262942"/>
          </a:xfrm>
          <a:prstGeom prst="ellipse">
            <a:avLst/>
          </a:prstGeom>
          <a:solidFill>
            <a:srgbClr val="FFFF00">
              <a:alpha val="59000"/>
            </a:srgbClr>
          </a:solid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3" name="Straight Arrow Connector 92">
            <a:extLst>
              <a:ext uri="{FF2B5EF4-FFF2-40B4-BE49-F238E27FC236}">
                <a16:creationId xmlns:a16="http://schemas.microsoft.com/office/drawing/2014/main" id="{3F375820-5B12-229C-20AC-0B5936B54D1F}"/>
              </a:ext>
            </a:extLst>
          </p:cNvPr>
          <p:cNvCxnSpPr>
            <a:cxnSpLocks/>
            <a:stCxn id="105" idx="2"/>
            <a:endCxn id="92" idx="0"/>
          </p:cNvCxnSpPr>
          <p:nvPr/>
        </p:nvCxnSpPr>
        <p:spPr>
          <a:xfrm>
            <a:off x="1747916" y="3674477"/>
            <a:ext cx="586073" cy="1136781"/>
          </a:xfrm>
          <a:prstGeom prst="straightConnector1">
            <a:avLst/>
          </a:prstGeom>
          <a:ln w="1905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6ACAA1F2-1BE2-E7A8-8165-ED972BECEC55}"/>
              </a:ext>
            </a:extLst>
          </p:cNvPr>
          <p:cNvSpPr txBox="1"/>
          <p:nvPr/>
        </p:nvSpPr>
        <p:spPr>
          <a:xfrm>
            <a:off x="854907" y="2720370"/>
            <a:ext cx="1786017" cy="954107"/>
          </a:xfrm>
          <a:prstGeom prst="rect">
            <a:avLst/>
          </a:prstGeom>
          <a:solidFill>
            <a:srgbClr val="FFFF00">
              <a:alpha val="34000"/>
            </a:srgbClr>
          </a:solidFill>
          <a:ln w="38100">
            <a:solidFill>
              <a:srgbClr val="FFFF00"/>
            </a:solidFill>
          </a:ln>
        </p:spPr>
        <p:txBody>
          <a:bodyPr wrap="square" rtlCol="0">
            <a:spAutoFit/>
          </a:bodyPr>
          <a:lstStyle/>
          <a:p>
            <a:pPr algn="just"/>
            <a:r>
              <a:rPr lang="en-US" sz="1400" b="1" dirty="0"/>
              <a:t>A subset of active flexible clients who prefers afternoon or evening slot</a:t>
            </a:r>
            <a:endParaRPr lang="en-IN" sz="1400" b="1" dirty="0"/>
          </a:p>
        </p:txBody>
      </p:sp>
      <p:graphicFrame>
        <p:nvGraphicFramePr>
          <p:cNvPr id="109" name="Diagram 108">
            <a:extLst>
              <a:ext uri="{FF2B5EF4-FFF2-40B4-BE49-F238E27FC236}">
                <a16:creationId xmlns:a16="http://schemas.microsoft.com/office/drawing/2014/main" id="{B51CD51D-1EDA-3561-DC3E-EEED2F42A338}"/>
              </a:ext>
            </a:extLst>
          </p:cNvPr>
          <p:cNvGraphicFramePr/>
          <p:nvPr>
            <p:extLst>
              <p:ext uri="{D42A27DB-BD31-4B8C-83A1-F6EECF244321}">
                <p14:modId xmlns:p14="http://schemas.microsoft.com/office/powerpoint/2010/main" val="2688625339"/>
              </p:ext>
            </p:extLst>
          </p:nvPr>
        </p:nvGraphicFramePr>
        <p:xfrm>
          <a:off x="7223760" y="2521166"/>
          <a:ext cx="2289076" cy="37620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10" name="Diagram 109">
            <a:extLst>
              <a:ext uri="{FF2B5EF4-FFF2-40B4-BE49-F238E27FC236}">
                <a16:creationId xmlns:a16="http://schemas.microsoft.com/office/drawing/2014/main" id="{85E05372-3D3D-7914-63FB-053B51D4AE2A}"/>
              </a:ext>
            </a:extLst>
          </p:cNvPr>
          <p:cNvGraphicFramePr/>
          <p:nvPr>
            <p:extLst>
              <p:ext uri="{D42A27DB-BD31-4B8C-83A1-F6EECF244321}">
                <p14:modId xmlns:p14="http://schemas.microsoft.com/office/powerpoint/2010/main" val="159753232"/>
              </p:ext>
            </p:extLst>
          </p:nvPr>
        </p:nvGraphicFramePr>
        <p:xfrm>
          <a:off x="9512835" y="2501734"/>
          <a:ext cx="2818501" cy="37620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18" name="Arrow: Down 117">
            <a:extLst>
              <a:ext uri="{FF2B5EF4-FFF2-40B4-BE49-F238E27FC236}">
                <a16:creationId xmlns:a16="http://schemas.microsoft.com/office/drawing/2014/main" id="{D1565E21-E78B-117A-2C0F-5315E16D22F5}"/>
              </a:ext>
            </a:extLst>
          </p:cNvPr>
          <p:cNvSpPr/>
          <p:nvPr/>
        </p:nvSpPr>
        <p:spPr>
          <a:xfrm>
            <a:off x="8012232" y="1860401"/>
            <a:ext cx="723900" cy="656483"/>
          </a:xfrm>
          <a:prstGeom prst="downArrow">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9" name="Arrow: Down 118">
            <a:extLst>
              <a:ext uri="{FF2B5EF4-FFF2-40B4-BE49-F238E27FC236}">
                <a16:creationId xmlns:a16="http://schemas.microsoft.com/office/drawing/2014/main" id="{19C80CA7-BB52-A8A2-F683-75026FB3E922}"/>
              </a:ext>
            </a:extLst>
          </p:cNvPr>
          <p:cNvSpPr/>
          <p:nvPr/>
        </p:nvSpPr>
        <p:spPr>
          <a:xfrm>
            <a:off x="10587676" y="1860401"/>
            <a:ext cx="723900" cy="628867"/>
          </a:xfrm>
          <a:prstGeom prst="downArrow">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A0F02F34-9306-5C19-7A1D-F22D0D8D425D}"/>
              </a:ext>
            </a:extLst>
          </p:cNvPr>
          <p:cNvSpPr txBox="1"/>
          <p:nvPr/>
        </p:nvSpPr>
        <p:spPr>
          <a:xfrm>
            <a:off x="9126957" y="6375556"/>
            <a:ext cx="1165115" cy="369332"/>
          </a:xfrm>
          <a:prstGeom prst="rect">
            <a:avLst/>
          </a:prstGeom>
          <a:noFill/>
        </p:spPr>
        <p:txBody>
          <a:bodyPr wrap="square" rtlCol="0">
            <a:spAutoFit/>
          </a:bodyPr>
          <a:lstStyle/>
          <a:p>
            <a:r>
              <a:rPr lang="en-US" b="1" dirty="0"/>
              <a:t>Figure : 6</a:t>
            </a:r>
            <a:endParaRPr lang="en-IN" b="1" dirty="0"/>
          </a:p>
        </p:txBody>
      </p:sp>
      <p:sp>
        <p:nvSpPr>
          <p:cNvPr id="4" name="TextBox 3">
            <a:extLst>
              <a:ext uri="{FF2B5EF4-FFF2-40B4-BE49-F238E27FC236}">
                <a16:creationId xmlns:a16="http://schemas.microsoft.com/office/drawing/2014/main" id="{89FB73BD-4D32-9B15-9F62-6B912974F1CE}"/>
              </a:ext>
            </a:extLst>
          </p:cNvPr>
          <p:cNvSpPr txBox="1"/>
          <p:nvPr/>
        </p:nvSpPr>
        <p:spPr>
          <a:xfrm>
            <a:off x="2435901" y="6375556"/>
            <a:ext cx="1165115" cy="369332"/>
          </a:xfrm>
          <a:prstGeom prst="rect">
            <a:avLst/>
          </a:prstGeom>
          <a:noFill/>
        </p:spPr>
        <p:txBody>
          <a:bodyPr wrap="square" rtlCol="0">
            <a:spAutoFit/>
          </a:bodyPr>
          <a:lstStyle/>
          <a:p>
            <a:r>
              <a:rPr lang="en-US" b="1" dirty="0"/>
              <a:t>Figure : 5</a:t>
            </a:r>
            <a:endParaRPr lang="en-IN" b="1" dirty="0"/>
          </a:p>
        </p:txBody>
      </p:sp>
      <p:sp>
        <p:nvSpPr>
          <p:cNvPr id="5" name="Slide Number Placeholder 4">
            <a:extLst>
              <a:ext uri="{FF2B5EF4-FFF2-40B4-BE49-F238E27FC236}">
                <a16:creationId xmlns:a16="http://schemas.microsoft.com/office/drawing/2014/main" id="{A71886D6-C576-2FEA-3658-3F9C87772EF5}"/>
              </a:ext>
            </a:extLst>
          </p:cNvPr>
          <p:cNvSpPr>
            <a:spLocks noGrp="1"/>
          </p:cNvSpPr>
          <p:nvPr>
            <p:ph type="sldNum" sz="quarter" idx="12"/>
          </p:nvPr>
        </p:nvSpPr>
        <p:spPr/>
        <p:txBody>
          <a:bodyPr/>
          <a:lstStyle/>
          <a:p>
            <a:fld id="{6DC936CD-8759-4656-9378-FD261A9352C6}" type="slidenum">
              <a:rPr lang="en-IN" smtClean="0"/>
              <a:t>7</a:t>
            </a:fld>
            <a:endParaRPr lang="en-IN"/>
          </a:p>
        </p:txBody>
      </p:sp>
    </p:spTree>
    <p:extLst>
      <p:ext uri="{BB962C8B-B14F-4D97-AF65-F5344CB8AC3E}">
        <p14:creationId xmlns:p14="http://schemas.microsoft.com/office/powerpoint/2010/main" val="6199596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ppt_x"/>
                                          </p:val>
                                        </p:tav>
                                        <p:tav tm="100000">
                                          <p:val>
                                            <p:strVal val="#ppt_x"/>
                                          </p:val>
                                        </p:tav>
                                      </p:tavLst>
                                    </p:anim>
                                    <p:anim calcmode="lin" valueType="num">
                                      <p:cBhvr additive="base">
                                        <p:cTn id="8"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7"/>
                                        </p:tgtEl>
                                        <p:attrNameLst>
                                          <p:attrName>style.visibility</p:attrName>
                                        </p:attrNameLst>
                                      </p:cBhvr>
                                      <p:to>
                                        <p:strVal val="visible"/>
                                      </p:to>
                                    </p:set>
                                    <p:anim calcmode="lin" valueType="num">
                                      <p:cBhvr additive="base">
                                        <p:cTn id="13" dur="500" fill="hold"/>
                                        <p:tgtEl>
                                          <p:spTgt spid="37"/>
                                        </p:tgtEl>
                                        <p:attrNameLst>
                                          <p:attrName>ppt_x</p:attrName>
                                        </p:attrNameLst>
                                      </p:cBhvr>
                                      <p:tavLst>
                                        <p:tav tm="0">
                                          <p:val>
                                            <p:strVal val="#ppt_x"/>
                                          </p:val>
                                        </p:tav>
                                        <p:tav tm="100000">
                                          <p:val>
                                            <p:strVal val="#ppt_x"/>
                                          </p:val>
                                        </p:tav>
                                      </p:tavLst>
                                    </p:anim>
                                    <p:anim calcmode="lin" valueType="num">
                                      <p:cBhvr additive="base">
                                        <p:cTn id="14"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anim calcmode="lin" valueType="num">
                                      <p:cBhvr additive="base">
                                        <p:cTn id="19" dur="500" fill="hold"/>
                                        <p:tgtEl>
                                          <p:spTgt spid="45"/>
                                        </p:tgtEl>
                                        <p:attrNameLst>
                                          <p:attrName>ppt_x</p:attrName>
                                        </p:attrNameLst>
                                      </p:cBhvr>
                                      <p:tavLst>
                                        <p:tav tm="0">
                                          <p:val>
                                            <p:strVal val="#ppt_x"/>
                                          </p:val>
                                        </p:tav>
                                        <p:tav tm="100000">
                                          <p:val>
                                            <p:strVal val="#ppt_x"/>
                                          </p:val>
                                        </p:tav>
                                      </p:tavLst>
                                    </p:anim>
                                    <p:anim calcmode="lin" valueType="num">
                                      <p:cBhvr additive="base">
                                        <p:cTn id="20"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2"/>
                                        </p:tgtEl>
                                        <p:attrNameLst>
                                          <p:attrName>style.visibility</p:attrName>
                                        </p:attrNameLst>
                                      </p:cBhvr>
                                      <p:to>
                                        <p:strVal val="visible"/>
                                      </p:to>
                                    </p:set>
                                    <p:anim calcmode="lin" valueType="num">
                                      <p:cBhvr additive="base">
                                        <p:cTn id="25" dur="500" fill="hold"/>
                                        <p:tgtEl>
                                          <p:spTgt spid="92"/>
                                        </p:tgtEl>
                                        <p:attrNameLst>
                                          <p:attrName>ppt_x</p:attrName>
                                        </p:attrNameLst>
                                      </p:cBhvr>
                                      <p:tavLst>
                                        <p:tav tm="0">
                                          <p:val>
                                            <p:strVal val="#ppt_x"/>
                                          </p:val>
                                        </p:tav>
                                        <p:tav tm="100000">
                                          <p:val>
                                            <p:strVal val="#ppt_x"/>
                                          </p:val>
                                        </p:tav>
                                      </p:tavLst>
                                    </p:anim>
                                    <p:anim calcmode="lin" valueType="num">
                                      <p:cBhvr additive="base">
                                        <p:cTn id="26" dur="500" fill="hold"/>
                                        <p:tgtEl>
                                          <p:spTgt spid="9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93"/>
                                        </p:tgtEl>
                                        <p:attrNameLst>
                                          <p:attrName>style.visibility</p:attrName>
                                        </p:attrNameLst>
                                      </p:cBhvr>
                                      <p:to>
                                        <p:strVal val="visible"/>
                                      </p:to>
                                    </p:set>
                                    <p:anim calcmode="lin" valueType="num">
                                      <p:cBhvr additive="base">
                                        <p:cTn id="31" dur="500" fill="hold"/>
                                        <p:tgtEl>
                                          <p:spTgt spid="93"/>
                                        </p:tgtEl>
                                        <p:attrNameLst>
                                          <p:attrName>ppt_x</p:attrName>
                                        </p:attrNameLst>
                                      </p:cBhvr>
                                      <p:tavLst>
                                        <p:tav tm="0">
                                          <p:val>
                                            <p:strVal val="#ppt_x"/>
                                          </p:val>
                                        </p:tav>
                                        <p:tav tm="100000">
                                          <p:val>
                                            <p:strVal val="#ppt_x"/>
                                          </p:val>
                                        </p:tav>
                                      </p:tavLst>
                                    </p:anim>
                                    <p:anim calcmode="lin" valueType="num">
                                      <p:cBhvr additive="base">
                                        <p:cTn id="32" dur="500" fill="hold"/>
                                        <p:tgtEl>
                                          <p:spTgt spid="93"/>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05"/>
                                        </p:tgtEl>
                                        <p:attrNameLst>
                                          <p:attrName>style.visibility</p:attrName>
                                        </p:attrNameLst>
                                      </p:cBhvr>
                                      <p:to>
                                        <p:strVal val="visible"/>
                                      </p:to>
                                    </p:set>
                                    <p:anim calcmode="lin" valueType="num">
                                      <p:cBhvr additive="base">
                                        <p:cTn id="37" dur="500" fill="hold"/>
                                        <p:tgtEl>
                                          <p:spTgt spid="105"/>
                                        </p:tgtEl>
                                        <p:attrNameLst>
                                          <p:attrName>ppt_x</p:attrName>
                                        </p:attrNameLst>
                                      </p:cBhvr>
                                      <p:tavLst>
                                        <p:tav tm="0">
                                          <p:val>
                                            <p:strVal val="#ppt_x"/>
                                          </p:val>
                                        </p:tav>
                                        <p:tav tm="100000">
                                          <p:val>
                                            <p:strVal val="#ppt_x"/>
                                          </p:val>
                                        </p:tav>
                                      </p:tavLst>
                                    </p:anim>
                                    <p:anim calcmode="lin" valueType="num">
                                      <p:cBhvr additive="base">
                                        <p:cTn id="38" dur="500" fill="hold"/>
                                        <p:tgtEl>
                                          <p:spTgt spid="10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45" grpId="0" animBg="1"/>
      <p:bldP spid="92" grpId="0" animBg="1"/>
      <p:bldP spid="10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7D893E0-5C5C-3154-7095-EAC819F4138D}"/>
              </a:ext>
            </a:extLst>
          </p:cNvPr>
          <p:cNvSpPr txBox="1"/>
          <p:nvPr/>
        </p:nvSpPr>
        <p:spPr>
          <a:xfrm>
            <a:off x="3906182" y="237788"/>
            <a:ext cx="4232366" cy="584775"/>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r>
              <a:rPr lang="en-US" sz="3200" b="1" dirty="0"/>
              <a:t>RESULTS AND FINDINGS</a:t>
            </a:r>
            <a:endParaRPr lang="en-IN" sz="3200" b="1" dirty="0"/>
          </a:p>
        </p:txBody>
      </p:sp>
      <p:sp>
        <p:nvSpPr>
          <p:cNvPr id="2" name="Title 1">
            <a:extLst>
              <a:ext uri="{FF2B5EF4-FFF2-40B4-BE49-F238E27FC236}">
                <a16:creationId xmlns:a16="http://schemas.microsoft.com/office/drawing/2014/main" id="{DA2A6940-0273-EBBB-435D-14CAA0C2B496}"/>
              </a:ext>
            </a:extLst>
          </p:cNvPr>
          <p:cNvSpPr txBox="1">
            <a:spLocks/>
          </p:cNvSpPr>
          <p:nvPr/>
        </p:nvSpPr>
        <p:spPr>
          <a:xfrm>
            <a:off x="4665528" y="1177888"/>
            <a:ext cx="2860944" cy="392906"/>
          </a:xfrm>
          <a:prstGeom prst="rect">
            <a:avLst/>
          </a:prstGeom>
          <a:solidFill>
            <a:srgbClr val="92D050"/>
          </a:solidFill>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latin typeface="+mn-lt"/>
              </a:rPr>
              <a:t>1. Retention Analysis</a:t>
            </a:r>
            <a:endParaRPr lang="en-IN" sz="2400" b="1" dirty="0">
              <a:latin typeface="+mn-lt"/>
            </a:endParaRPr>
          </a:p>
        </p:txBody>
      </p:sp>
      <p:graphicFrame>
        <p:nvGraphicFramePr>
          <p:cNvPr id="3" name="Chart 2">
            <a:extLst>
              <a:ext uri="{FF2B5EF4-FFF2-40B4-BE49-F238E27FC236}">
                <a16:creationId xmlns:a16="http://schemas.microsoft.com/office/drawing/2014/main" id="{D1AB6970-9D0C-E61F-4FAF-268FF6F07D75}"/>
              </a:ext>
            </a:extLst>
          </p:cNvPr>
          <p:cNvGraphicFramePr>
            <a:graphicFrameLocks/>
          </p:cNvGraphicFramePr>
          <p:nvPr>
            <p:extLst>
              <p:ext uri="{D42A27DB-BD31-4B8C-83A1-F6EECF244321}">
                <p14:modId xmlns:p14="http://schemas.microsoft.com/office/powerpoint/2010/main" val="4046730758"/>
              </p:ext>
            </p:extLst>
          </p:nvPr>
        </p:nvGraphicFramePr>
        <p:xfrm>
          <a:off x="702368" y="900859"/>
          <a:ext cx="3057372" cy="263118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4AF17A39-0744-FAA2-3F6E-D7307521D99D}"/>
              </a:ext>
            </a:extLst>
          </p:cNvPr>
          <p:cNvGraphicFramePr>
            <a:graphicFrameLocks/>
          </p:cNvGraphicFramePr>
          <p:nvPr>
            <p:extLst>
              <p:ext uri="{D42A27DB-BD31-4B8C-83A1-F6EECF244321}">
                <p14:modId xmlns:p14="http://schemas.microsoft.com/office/powerpoint/2010/main" val="2385608284"/>
              </p:ext>
            </p:extLst>
          </p:nvPr>
        </p:nvGraphicFramePr>
        <p:xfrm>
          <a:off x="8612795" y="3847415"/>
          <a:ext cx="2590744" cy="269433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DE8E072E-FFD2-D97E-AD30-4525A6C4E3C3}"/>
              </a:ext>
            </a:extLst>
          </p:cNvPr>
          <p:cNvGraphicFramePr>
            <a:graphicFrameLocks/>
          </p:cNvGraphicFramePr>
          <p:nvPr>
            <p:extLst>
              <p:ext uri="{D42A27DB-BD31-4B8C-83A1-F6EECF244321}">
                <p14:modId xmlns:p14="http://schemas.microsoft.com/office/powerpoint/2010/main" val="2547915353"/>
              </p:ext>
            </p:extLst>
          </p:nvPr>
        </p:nvGraphicFramePr>
        <p:xfrm>
          <a:off x="8629457" y="951712"/>
          <a:ext cx="2663533" cy="2535065"/>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3135C827-0AE5-EB95-85E5-A74163AEF904}"/>
              </a:ext>
            </a:extLst>
          </p:cNvPr>
          <p:cNvSpPr txBox="1"/>
          <p:nvPr/>
        </p:nvSpPr>
        <p:spPr>
          <a:xfrm>
            <a:off x="1464007" y="6424639"/>
            <a:ext cx="1325085" cy="369332"/>
          </a:xfrm>
          <a:prstGeom prst="rect">
            <a:avLst/>
          </a:prstGeom>
          <a:noFill/>
        </p:spPr>
        <p:txBody>
          <a:bodyPr wrap="square" rtlCol="0">
            <a:spAutoFit/>
          </a:bodyPr>
          <a:lstStyle/>
          <a:p>
            <a:r>
              <a:rPr lang="en-US" b="1" dirty="0"/>
              <a:t>Figure : 7B</a:t>
            </a:r>
            <a:endParaRPr lang="en-IN" b="1" dirty="0"/>
          </a:p>
        </p:txBody>
      </p:sp>
      <p:sp>
        <p:nvSpPr>
          <p:cNvPr id="9" name="TextBox 8">
            <a:extLst>
              <a:ext uri="{FF2B5EF4-FFF2-40B4-BE49-F238E27FC236}">
                <a16:creationId xmlns:a16="http://schemas.microsoft.com/office/drawing/2014/main" id="{B935B47C-DA94-630C-8F38-CDAD57D35CAC}"/>
              </a:ext>
            </a:extLst>
          </p:cNvPr>
          <p:cNvSpPr txBox="1"/>
          <p:nvPr/>
        </p:nvSpPr>
        <p:spPr>
          <a:xfrm>
            <a:off x="9245624" y="6424144"/>
            <a:ext cx="1325085" cy="369332"/>
          </a:xfrm>
          <a:prstGeom prst="rect">
            <a:avLst/>
          </a:prstGeom>
          <a:noFill/>
        </p:spPr>
        <p:txBody>
          <a:bodyPr wrap="square" rtlCol="0">
            <a:spAutoFit/>
          </a:bodyPr>
          <a:lstStyle/>
          <a:p>
            <a:r>
              <a:rPr lang="en-US" b="1" dirty="0"/>
              <a:t>Figure : 8B</a:t>
            </a:r>
            <a:endParaRPr lang="en-IN" b="1" dirty="0"/>
          </a:p>
        </p:txBody>
      </p:sp>
      <p:sp>
        <p:nvSpPr>
          <p:cNvPr id="10" name="TextBox 9">
            <a:extLst>
              <a:ext uri="{FF2B5EF4-FFF2-40B4-BE49-F238E27FC236}">
                <a16:creationId xmlns:a16="http://schemas.microsoft.com/office/drawing/2014/main" id="{CBA34A78-84B3-23CB-872C-B1931873F1E0}"/>
              </a:ext>
            </a:extLst>
          </p:cNvPr>
          <p:cNvSpPr txBox="1"/>
          <p:nvPr/>
        </p:nvSpPr>
        <p:spPr>
          <a:xfrm>
            <a:off x="9185542" y="3451633"/>
            <a:ext cx="1325085" cy="369332"/>
          </a:xfrm>
          <a:prstGeom prst="rect">
            <a:avLst/>
          </a:prstGeom>
          <a:noFill/>
        </p:spPr>
        <p:txBody>
          <a:bodyPr wrap="square" rtlCol="0">
            <a:spAutoFit/>
          </a:bodyPr>
          <a:lstStyle/>
          <a:p>
            <a:r>
              <a:rPr lang="en-US" b="1" dirty="0"/>
              <a:t>Figure : 8A</a:t>
            </a:r>
            <a:endParaRPr lang="en-IN" b="1" dirty="0"/>
          </a:p>
        </p:txBody>
      </p:sp>
      <p:sp>
        <p:nvSpPr>
          <p:cNvPr id="11" name="TextBox 10">
            <a:extLst>
              <a:ext uri="{FF2B5EF4-FFF2-40B4-BE49-F238E27FC236}">
                <a16:creationId xmlns:a16="http://schemas.microsoft.com/office/drawing/2014/main" id="{43BE120A-EE6C-1C76-3B0E-798912666879}"/>
              </a:ext>
            </a:extLst>
          </p:cNvPr>
          <p:cNvSpPr txBox="1"/>
          <p:nvPr/>
        </p:nvSpPr>
        <p:spPr>
          <a:xfrm>
            <a:off x="1568511" y="3515308"/>
            <a:ext cx="1325085" cy="369332"/>
          </a:xfrm>
          <a:prstGeom prst="rect">
            <a:avLst/>
          </a:prstGeom>
          <a:noFill/>
        </p:spPr>
        <p:txBody>
          <a:bodyPr wrap="square" rtlCol="0">
            <a:spAutoFit/>
          </a:bodyPr>
          <a:lstStyle/>
          <a:p>
            <a:r>
              <a:rPr lang="en-US" b="1" dirty="0"/>
              <a:t>Figure : 7A</a:t>
            </a:r>
            <a:endParaRPr lang="en-IN" b="1" dirty="0"/>
          </a:p>
        </p:txBody>
      </p:sp>
      <p:graphicFrame>
        <p:nvGraphicFramePr>
          <p:cNvPr id="12" name="Diagram 11">
            <a:extLst>
              <a:ext uri="{FF2B5EF4-FFF2-40B4-BE49-F238E27FC236}">
                <a16:creationId xmlns:a16="http://schemas.microsoft.com/office/drawing/2014/main" id="{A203A431-04C7-5C45-35FD-186FBDB73396}"/>
              </a:ext>
            </a:extLst>
          </p:cNvPr>
          <p:cNvGraphicFramePr/>
          <p:nvPr>
            <p:extLst>
              <p:ext uri="{D42A27DB-BD31-4B8C-83A1-F6EECF244321}">
                <p14:modId xmlns:p14="http://schemas.microsoft.com/office/powerpoint/2010/main" val="1618532995"/>
              </p:ext>
            </p:extLst>
          </p:nvPr>
        </p:nvGraphicFramePr>
        <p:xfrm>
          <a:off x="3663803" y="1886169"/>
          <a:ext cx="4864394" cy="420260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5" name="Oval 14">
            <a:extLst>
              <a:ext uri="{FF2B5EF4-FFF2-40B4-BE49-F238E27FC236}">
                <a16:creationId xmlns:a16="http://schemas.microsoft.com/office/drawing/2014/main" id="{7D7AAA62-DBCF-8B9C-6336-80EEC57C0520}"/>
              </a:ext>
            </a:extLst>
          </p:cNvPr>
          <p:cNvSpPr/>
          <p:nvPr/>
        </p:nvSpPr>
        <p:spPr>
          <a:xfrm>
            <a:off x="2142044" y="2838942"/>
            <a:ext cx="615971" cy="411344"/>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4DD29F64-7949-053D-4DB5-40A76E87A2F2}"/>
              </a:ext>
            </a:extLst>
          </p:cNvPr>
          <p:cNvSpPr/>
          <p:nvPr/>
        </p:nvSpPr>
        <p:spPr>
          <a:xfrm>
            <a:off x="971799" y="2965544"/>
            <a:ext cx="931891" cy="461737"/>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7" name="Chart 16">
            <a:extLst>
              <a:ext uri="{FF2B5EF4-FFF2-40B4-BE49-F238E27FC236}">
                <a16:creationId xmlns:a16="http://schemas.microsoft.com/office/drawing/2014/main" id="{1EDB400A-E884-B058-E61C-793A200E4D85}"/>
              </a:ext>
            </a:extLst>
          </p:cNvPr>
          <p:cNvGraphicFramePr>
            <a:graphicFrameLocks/>
          </p:cNvGraphicFramePr>
          <p:nvPr>
            <p:extLst>
              <p:ext uri="{D42A27DB-BD31-4B8C-83A1-F6EECF244321}">
                <p14:modId xmlns:p14="http://schemas.microsoft.com/office/powerpoint/2010/main" val="872413239"/>
              </p:ext>
            </p:extLst>
          </p:nvPr>
        </p:nvGraphicFramePr>
        <p:xfrm>
          <a:off x="566852" y="3755050"/>
          <a:ext cx="3057372" cy="3369706"/>
        </p:xfrm>
        <a:graphic>
          <a:graphicData uri="http://schemas.openxmlformats.org/drawingml/2006/chart">
            <c:chart xmlns:c="http://schemas.openxmlformats.org/drawingml/2006/chart" xmlns:r="http://schemas.openxmlformats.org/officeDocument/2006/relationships" r:id="rId10"/>
          </a:graphicData>
        </a:graphic>
      </p:graphicFrame>
      <p:sp>
        <p:nvSpPr>
          <p:cNvPr id="20" name="Slide Number Placeholder 19">
            <a:extLst>
              <a:ext uri="{FF2B5EF4-FFF2-40B4-BE49-F238E27FC236}">
                <a16:creationId xmlns:a16="http://schemas.microsoft.com/office/drawing/2014/main" id="{43206B64-B90B-FE74-1B42-56A16C8311BA}"/>
              </a:ext>
            </a:extLst>
          </p:cNvPr>
          <p:cNvSpPr>
            <a:spLocks noGrp="1"/>
          </p:cNvSpPr>
          <p:nvPr>
            <p:ph type="sldNum" sz="quarter" idx="12"/>
          </p:nvPr>
        </p:nvSpPr>
        <p:spPr/>
        <p:txBody>
          <a:bodyPr/>
          <a:lstStyle/>
          <a:p>
            <a:fld id="{6DC936CD-8759-4656-9378-FD261A9352C6}" type="slidenum">
              <a:rPr lang="en-IN" smtClean="0"/>
              <a:t>8</a:t>
            </a:fld>
            <a:endParaRPr lang="en-IN"/>
          </a:p>
        </p:txBody>
      </p:sp>
    </p:spTree>
    <p:extLst>
      <p:ext uri="{BB962C8B-B14F-4D97-AF65-F5344CB8AC3E}">
        <p14:creationId xmlns:p14="http://schemas.microsoft.com/office/powerpoint/2010/main" val="3878958718"/>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7A5086-6C64-F289-D479-9367DDC1F8A2}"/>
              </a:ext>
            </a:extLst>
          </p:cNvPr>
          <p:cNvSpPr txBox="1"/>
          <p:nvPr/>
        </p:nvSpPr>
        <p:spPr>
          <a:xfrm>
            <a:off x="653143" y="4454434"/>
            <a:ext cx="2717074" cy="2037806"/>
          </a:xfrm>
          <a:prstGeom prst="rect">
            <a:avLst/>
          </a:prstGeom>
          <a:noFill/>
        </p:spPr>
        <p:txBody>
          <a:bodyPr wrap="square" rtlCol="0">
            <a:spAutoFit/>
          </a:bodyPr>
          <a:lstStyle/>
          <a:p>
            <a:endParaRPr lang="en-IN" dirty="0"/>
          </a:p>
        </p:txBody>
      </p:sp>
      <p:pic>
        <p:nvPicPr>
          <p:cNvPr id="6" name="Picture 5">
            <a:extLst>
              <a:ext uri="{FF2B5EF4-FFF2-40B4-BE49-F238E27FC236}">
                <a16:creationId xmlns:a16="http://schemas.microsoft.com/office/drawing/2014/main" id="{7D011AD2-AC51-D08B-1CF0-41E789FF9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691" y="5473337"/>
            <a:ext cx="826996" cy="1157795"/>
          </a:xfrm>
          <a:prstGeom prst="rect">
            <a:avLst/>
          </a:prstGeom>
        </p:spPr>
      </p:pic>
      <p:pic>
        <p:nvPicPr>
          <p:cNvPr id="9" name="Picture 8">
            <a:extLst>
              <a:ext uri="{FF2B5EF4-FFF2-40B4-BE49-F238E27FC236}">
                <a16:creationId xmlns:a16="http://schemas.microsoft.com/office/drawing/2014/main" id="{A0B9C812-4018-E1DD-D866-E3FFE59E5A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9042" y="5504310"/>
            <a:ext cx="839815" cy="1187738"/>
          </a:xfrm>
          <a:prstGeom prst="rect">
            <a:avLst/>
          </a:prstGeom>
        </p:spPr>
      </p:pic>
      <p:sp>
        <p:nvSpPr>
          <p:cNvPr id="12" name="Speech Bubble: Rectangle with Corners Rounded 11">
            <a:extLst>
              <a:ext uri="{FF2B5EF4-FFF2-40B4-BE49-F238E27FC236}">
                <a16:creationId xmlns:a16="http://schemas.microsoft.com/office/drawing/2014/main" id="{84E32DE6-0526-1ED3-158C-A5A858A36A51}"/>
              </a:ext>
            </a:extLst>
          </p:cNvPr>
          <p:cNvSpPr/>
          <p:nvPr/>
        </p:nvSpPr>
        <p:spPr>
          <a:xfrm>
            <a:off x="432547" y="4498422"/>
            <a:ext cx="2007327" cy="862148"/>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Should I go to the gym today? There is a lot of rush at this hour, maybe I will join another gym…</a:t>
            </a:r>
            <a:endParaRPr lang="en-IN" sz="1200" dirty="0"/>
          </a:p>
        </p:txBody>
      </p:sp>
      <p:sp>
        <p:nvSpPr>
          <p:cNvPr id="13" name="Speech Bubble: Rectangle with Corners Rounded 12">
            <a:extLst>
              <a:ext uri="{FF2B5EF4-FFF2-40B4-BE49-F238E27FC236}">
                <a16:creationId xmlns:a16="http://schemas.microsoft.com/office/drawing/2014/main" id="{CD42B1C2-2657-8C39-6214-2EC6BDAE3696}"/>
              </a:ext>
            </a:extLst>
          </p:cNvPr>
          <p:cNvSpPr/>
          <p:nvPr/>
        </p:nvSpPr>
        <p:spPr>
          <a:xfrm flipH="1">
            <a:off x="9213669" y="4391632"/>
            <a:ext cx="2436790" cy="98201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 feel more comfortable in the gym now, maybe because the rush at the peak hours is decreased somehow!! Anyway lets go workout!!</a:t>
            </a:r>
            <a:endParaRPr lang="en-IN" sz="1200" dirty="0"/>
          </a:p>
        </p:txBody>
      </p:sp>
      <p:graphicFrame>
        <p:nvGraphicFramePr>
          <p:cNvPr id="14" name="Diagram 13">
            <a:extLst>
              <a:ext uri="{FF2B5EF4-FFF2-40B4-BE49-F238E27FC236}">
                <a16:creationId xmlns:a16="http://schemas.microsoft.com/office/drawing/2014/main" id="{193B5C92-D6BF-9951-3B15-C0C98D6C1AB3}"/>
              </a:ext>
            </a:extLst>
          </p:cNvPr>
          <p:cNvGraphicFramePr/>
          <p:nvPr>
            <p:extLst>
              <p:ext uri="{D42A27DB-BD31-4B8C-83A1-F6EECF244321}">
                <p14:modId xmlns:p14="http://schemas.microsoft.com/office/powerpoint/2010/main" val="2195343420"/>
              </p:ext>
            </p:extLst>
          </p:nvPr>
        </p:nvGraphicFramePr>
        <p:xfrm>
          <a:off x="3930560" y="3862469"/>
          <a:ext cx="4352766" cy="27686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5" name="Title 1">
            <a:extLst>
              <a:ext uri="{FF2B5EF4-FFF2-40B4-BE49-F238E27FC236}">
                <a16:creationId xmlns:a16="http://schemas.microsoft.com/office/drawing/2014/main" id="{60E4598F-1B17-3452-C8F1-C3F86D8F3F6C}"/>
              </a:ext>
            </a:extLst>
          </p:cNvPr>
          <p:cNvSpPr txBox="1">
            <a:spLocks/>
          </p:cNvSpPr>
          <p:nvPr/>
        </p:nvSpPr>
        <p:spPr>
          <a:xfrm>
            <a:off x="4182610" y="231667"/>
            <a:ext cx="3368129" cy="392906"/>
          </a:xfrm>
          <a:prstGeom prst="rect">
            <a:avLst/>
          </a:prstGeom>
          <a:solidFill>
            <a:srgbClr val="92D050"/>
          </a:solidFill>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latin typeface="+mn-lt"/>
              </a:rPr>
              <a:t>2. Overcrowding Analysis</a:t>
            </a:r>
            <a:endParaRPr lang="en-IN" sz="2400" b="1" dirty="0">
              <a:latin typeface="+mn-lt"/>
            </a:endParaRPr>
          </a:p>
        </p:txBody>
      </p:sp>
      <p:sp>
        <p:nvSpPr>
          <p:cNvPr id="16" name="TextBox 15">
            <a:extLst>
              <a:ext uri="{FF2B5EF4-FFF2-40B4-BE49-F238E27FC236}">
                <a16:creationId xmlns:a16="http://schemas.microsoft.com/office/drawing/2014/main" id="{4AE6C268-FC36-AD0C-62B9-C8B3D44BE988}"/>
              </a:ext>
            </a:extLst>
          </p:cNvPr>
          <p:cNvSpPr txBox="1"/>
          <p:nvPr/>
        </p:nvSpPr>
        <p:spPr>
          <a:xfrm>
            <a:off x="2707674" y="3607204"/>
            <a:ext cx="1325085" cy="369332"/>
          </a:xfrm>
          <a:prstGeom prst="rect">
            <a:avLst/>
          </a:prstGeom>
          <a:noFill/>
        </p:spPr>
        <p:txBody>
          <a:bodyPr wrap="square" rtlCol="0">
            <a:spAutoFit/>
          </a:bodyPr>
          <a:lstStyle/>
          <a:p>
            <a:r>
              <a:rPr lang="en-US" b="1" dirty="0"/>
              <a:t>Figure : 9A</a:t>
            </a:r>
            <a:endParaRPr lang="en-IN" b="1" dirty="0"/>
          </a:p>
        </p:txBody>
      </p:sp>
      <p:sp>
        <p:nvSpPr>
          <p:cNvPr id="17" name="TextBox 16">
            <a:extLst>
              <a:ext uri="{FF2B5EF4-FFF2-40B4-BE49-F238E27FC236}">
                <a16:creationId xmlns:a16="http://schemas.microsoft.com/office/drawing/2014/main" id="{4C6912AA-3668-0F67-778A-2B72756D1416}"/>
              </a:ext>
            </a:extLst>
          </p:cNvPr>
          <p:cNvSpPr txBox="1"/>
          <p:nvPr/>
        </p:nvSpPr>
        <p:spPr>
          <a:xfrm>
            <a:off x="8345628" y="3609059"/>
            <a:ext cx="1325085" cy="369332"/>
          </a:xfrm>
          <a:prstGeom prst="rect">
            <a:avLst/>
          </a:prstGeom>
          <a:noFill/>
        </p:spPr>
        <p:txBody>
          <a:bodyPr wrap="square" rtlCol="0">
            <a:spAutoFit/>
          </a:bodyPr>
          <a:lstStyle/>
          <a:p>
            <a:r>
              <a:rPr lang="en-US" b="1" dirty="0"/>
              <a:t>Figure : 9B</a:t>
            </a:r>
            <a:endParaRPr lang="en-IN" b="1" dirty="0"/>
          </a:p>
        </p:txBody>
      </p:sp>
      <p:sp>
        <p:nvSpPr>
          <p:cNvPr id="5" name="Slide Number Placeholder 4">
            <a:extLst>
              <a:ext uri="{FF2B5EF4-FFF2-40B4-BE49-F238E27FC236}">
                <a16:creationId xmlns:a16="http://schemas.microsoft.com/office/drawing/2014/main" id="{2AA73ABD-915B-2247-99CC-4A93296874D0}"/>
              </a:ext>
            </a:extLst>
          </p:cNvPr>
          <p:cNvSpPr>
            <a:spLocks noGrp="1"/>
          </p:cNvSpPr>
          <p:nvPr>
            <p:ph type="sldNum" sz="quarter" idx="12"/>
          </p:nvPr>
        </p:nvSpPr>
        <p:spPr/>
        <p:txBody>
          <a:bodyPr/>
          <a:lstStyle/>
          <a:p>
            <a:fld id="{6DC936CD-8759-4656-9378-FD261A9352C6}" type="slidenum">
              <a:rPr lang="en-IN" smtClean="0"/>
              <a:t>9</a:t>
            </a:fld>
            <a:endParaRPr lang="en-IN"/>
          </a:p>
        </p:txBody>
      </p:sp>
      <p:graphicFrame>
        <p:nvGraphicFramePr>
          <p:cNvPr id="2" name="Chart 1">
            <a:extLst>
              <a:ext uri="{FF2B5EF4-FFF2-40B4-BE49-F238E27FC236}">
                <a16:creationId xmlns:a16="http://schemas.microsoft.com/office/drawing/2014/main" id="{A86D2786-1017-835D-0A1A-FA2AB044D54E}"/>
              </a:ext>
            </a:extLst>
          </p:cNvPr>
          <p:cNvGraphicFramePr>
            <a:graphicFrameLocks/>
          </p:cNvGraphicFramePr>
          <p:nvPr>
            <p:extLst>
              <p:ext uri="{D42A27DB-BD31-4B8C-83A1-F6EECF244321}">
                <p14:modId xmlns:p14="http://schemas.microsoft.com/office/powerpoint/2010/main" val="2003818077"/>
              </p:ext>
            </p:extLst>
          </p:nvPr>
        </p:nvGraphicFramePr>
        <p:xfrm>
          <a:off x="866189" y="880083"/>
          <a:ext cx="4719318" cy="275615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8" name="Chart 7">
            <a:extLst>
              <a:ext uri="{FF2B5EF4-FFF2-40B4-BE49-F238E27FC236}">
                <a16:creationId xmlns:a16="http://schemas.microsoft.com/office/drawing/2014/main" id="{9EF4F7C4-B5D9-6D27-49B9-BC612FE067AB}"/>
              </a:ext>
            </a:extLst>
          </p:cNvPr>
          <p:cNvGraphicFramePr>
            <a:graphicFrameLocks/>
          </p:cNvGraphicFramePr>
          <p:nvPr>
            <p:extLst>
              <p:ext uri="{D42A27DB-BD31-4B8C-83A1-F6EECF244321}">
                <p14:modId xmlns:p14="http://schemas.microsoft.com/office/powerpoint/2010/main" val="4239891039"/>
              </p:ext>
            </p:extLst>
          </p:nvPr>
        </p:nvGraphicFramePr>
        <p:xfrm>
          <a:off x="6250941" y="880083"/>
          <a:ext cx="4719318" cy="2748542"/>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3026103156"/>
      </p:ext>
    </p:extLst>
  </p:cSld>
  <p:clrMapOvr>
    <a:masterClrMapping/>
  </p:clrMapOvr>
  <p:transition spd="med">
    <p:pul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2539</TotalTime>
  <Words>996</Words>
  <Application>Microsoft Office PowerPoint</Application>
  <PresentationFormat>Widescreen</PresentationFormat>
  <Paragraphs>123</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Arial Rounded MT Bold</vt:lpstr>
      <vt:lpstr>Calibri</vt:lpstr>
      <vt:lpstr>Calibri Light</vt:lpstr>
      <vt:lpstr>Google Sans</vt:lpstr>
      <vt:lpstr>Söhne</vt:lpstr>
      <vt:lpstr>Office Theme</vt:lpstr>
      <vt:lpstr>PowerPoint Presentation</vt:lpstr>
      <vt:lpstr>PowerPoint Presentation</vt:lpstr>
      <vt:lpstr>EXECUTIVE SUMMARY</vt:lpstr>
      <vt:lpstr>1. Month to Month Revenue</vt:lpstr>
      <vt:lpstr>2. Current Trends and Patterns</vt:lpstr>
      <vt:lpstr>3. Overcrowding at peak hours</vt:lpstr>
      <vt:lpstr>ANALYSIS METHOD</vt:lpstr>
      <vt:lpstr>PowerPoint Presentation</vt:lpstr>
      <vt:lpstr>PowerPoint Presentation</vt:lpstr>
      <vt:lpstr>PowerPoint Presentation</vt:lpstr>
      <vt:lpstr>                              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TRACK FITNESS CLUB</dc:title>
  <dc:creator>Arnav Kumar</dc:creator>
  <cp:lastModifiedBy>Arnav Kumar</cp:lastModifiedBy>
  <cp:revision>36</cp:revision>
  <dcterms:created xsi:type="dcterms:W3CDTF">2022-11-22T19:53:26Z</dcterms:created>
  <dcterms:modified xsi:type="dcterms:W3CDTF">2023-01-02T22:50:55Z</dcterms:modified>
</cp:coreProperties>
</file>

<file path=docProps/thumbnail.jpeg>
</file>